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gif" ContentType="image/gif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93455" r:id="rId4"/>
  </p:sldMasterIdLst>
  <p:notesMasterIdLst>
    <p:notesMasterId r:id="rId50"/>
  </p:notesMasterIdLst>
  <p:handoutMasterIdLst>
    <p:handoutMasterId r:id="rId51"/>
  </p:handoutMasterIdLst>
  <p:sldIdLst>
    <p:sldId id="256" r:id="rId5"/>
    <p:sldId id="376" r:id="rId6"/>
    <p:sldId id="337" r:id="rId7"/>
    <p:sldId id="342" r:id="rId8"/>
    <p:sldId id="353" r:id="rId9"/>
    <p:sldId id="299" r:id="rId10"/>
    <p:sldId id="343" r:id="rId11"/>
    <p:sldId id="336" r:id="rId12"/>
    <p:sldId id="338" r:id="rId13"/>
    <p:sldId id="354" r:id="rId14"/>
    <p:sldId id="339" r:id="rId15"/>
    <p:sldId id="351" r:id="rId16"/>
    <p:sldId id="347" r:id="rId17"/>
    <p:sldId id="378" r:id="rId18"/>
    <p:sldId id="357" r:id="rId19"/>
    <p:sldId id="289" r:id="rId20"/>
    <p:sldId id="340" r:id="rId21"/>
    <p:sldId id="385" r:id="rId22"/>
    <p:sldId id="311" r:id="rId23"/>
    <p:sldId id="323" r:id="rId24"/>
    <p:sldId id="377" r:id="rId25"/>
    <p:sldId id="379" r:id="rId26"/>
    <p:sldId id="380" r:id="rId27"/>
    <p:sldId id="384" r:id="rId28"/>
    <p:sldId id="383" r:id="rId29"/>
    <p:sldId id="381" r:id="rId30"/>
    <p:sldId id="386" r:id="rId31"/>
    <p:sldId id="382" r:id="rId32"/>
    <p:sldId id="387" r:id="rId33"/>
    <p:sldId id="388" r:id="rId34"/>
    <p:sldId id="389" r:id="rId35"/>
    <p:sldId id="390" r:id="rId36"/>
    <p:sldId id="391" r:id="rId37"/>
    <p:sldId id="392" r:id="rId38"/>
    <p:sldId id="393" r:id="rId39"/>
    <p:sldId id="348" r:id="rId40"/>
    <p:sldId id="375" r:id="rId41"/>
    <p:sldId id="365" r:id="rId42"/>
    <p:sldId id="371" r:id="rId43"/>
    <p:sldId id="345" r:id="rId44"/>
    <p:sldId id="316" r:id="rId45"/>
    <p:sldId id="308" r:id="rId46"/>
    <p:sldId id="395" r:id="rId47"/>
    <p:sldId id="373" r:id="rId48"/>
    <p:sldId id="324" r:id="rId49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3" clrMode="bw" hiddenSlides="1" frameSlides="1"/>
  <p:clrMru>
    <a:srgbClr val="2AABE2"/>
    <a:srgbClr val="1C69CF"/>
    <a:srgbClr val="14466C"/>
    <a:srgbClr val="1CAEED"/>
    <a:srgbClr val="205CA8"/>
    <a:srgbClr val="CCE8B8"/>
    <a:srgbClr val="3891FF"/>
    <a:srgbClr val="CCCCCC"/>
    <a:srgbClr val="133056"/>
    <a:srgbClr val="FB7D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916" autoAdjust="0"/>
    <p:restoredTop sz="90303" autoAdjust="0"/>
  </p:normalViewPr>
  <p:slideViewPr>
    <p:cSldViewPr snapToGrid="0" snapToObjects="1">
      <p:cViewPr>
        <p:scale>
          <a:sx n="111" d="100"/>
          <a:sy n="111" d="100"/>
        </p:scale>
        <p:origin x="1320" y="608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49" d="100"/>
        <a:sy n="149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50" Type="http://schemas.openxmlformats.org/officeDocument/2006/relationships/notesMaster" Target="notesMasters/notesMaster1.xml"/><Relationship Id="rId51" Type="http://schemas.openxmlformats.org/officeDocument/2006/relationships/handoutMaster" Target="handoutMasters/handoutMaster1.xml"/><Relationship Id="rId52" Type="http://schemas.openxmlformats.org/officeDocument/2006/relationships/presProps" Target="presProps.xml"/><Relationship Id="rId53" Type="http://schemas.openxmlformats.org/officeDocument/2006/relationships/viewProps" Target="viewProps.xml"/><Relationship Id="rId54" Type="http://schemas.openxmlformats.org/officeDocument/2006/relationships/theme" Target="theme/theme1.xml"/><Relationship Id="rId55" Type="http://schemas.openxmlformats.org/officeDocument/2006/relationships/tableStyles" Target="tableStyles.xml"/><Relationship Id="rId40" Type="http://schemas.openxmlformats.org/officeDocument/2006/relationships/slide" Target="slides/slide36.xml"/><Relationship Id="rId41" Type="http://schemas.openxmlformats.org/officeDocument/2006/relationships/slide" Target="slides/slide37.xml"/><Relationship Id="rId42" Type="http://schemas.openxmlformats.org/officeDocument/2006/relationships/slide" Target="slides/slide38.xml"/><Relationship Id="rId43" Type="http://schemas.openxmlformats.org/officeDocument/2006/relationships/slide" Target="slides/slide39.xml"/><Relationship Id="rId44" Type="http://schemas.openxmlformats.org/officeDocument/2006/relationships/slide" Target="slides/slide40.xml"/><Relationship Id="rId45" Type="http://schemas.openxmlformats.org/officeDocument/2006/relationships/slide" Target="slides/slide41.xml"/><Relationship Id="rId46" Type="http://schemas.openxmlformats.org/officeDocument/2006/relationships/slide" Target="slides/slide42.xml"/><Relationship Id="rId47" Type="http://schemas.openxmlformats.org/officeDocument/2006/relationships/slide" Target="slides/slide43.xml"/><Relationship Id="rId48" Type="http://schemas.openxmlformats.org/officeDocument/2006/relationships/slide" Target="slides/slide44.xml"/><Relationship Id="rId49" Type="http://schemas.openxmlformats.org/officeDocument/2006/relationships/slide" Target="slides/slide45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/Users\julien\Library\Containers\com.microsoft.Excel\Data\Library\Preferences\AutoRecovery\Chart%20in%20Microsoft%20Office%20PowerPoint%20(version%201).xlsb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Sheet1!$C$1</c:f>
              <c:strCache>
                <c:ptCount val="1"/>
                <c:pt idx="0">
                  <c:v>Changes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multiLvlStrRef>
              <c:f>Sheet1!$A$3:$B$6</c:f>
              <c:multiLvlStrCache>
                <c:ptCount val="4"/>
                <c:lvl>
                  <c:pt idx="0">
                    <c:v>October 10, 2016</c:v>
                  </c:pt>
                  <c:pt idx="1">
                    <c:v>February 18, 2017</c:v>
                  </c:pt>
                  <c:pt idx="2">
                    <c:v>May 5, 2017</c:v>
                  </c:pt>
                  <c:pt idx="3">
                    <c:v>May 22, 2017</c:v>
                  </c:pt>
                </c:lvl>
                <c:lvl>
                  <c:pt idx="0">
                    <c:v>0.1.0</c:v>
                  </c:pt>
                  <c:pt idx="1">
                    <c:v>0.2.0</c:v>
                  </c:pt>
                  <c:pt idx="2">
                    <c:v>0.3.0</c:v>
                  </c:pt>
                  <c:pt idx="3">
                    <c:v>0.4.0</c:v>
                  </c:pt>
                </c:lvl>
              </c:multiLvlStrCache>
            </c:multiLvlStrRef>
          </c:cat>
          <c:val>
            <c:numRef>
              <c:f>Sheet1!$C$3:$C$6</c:f>
              <c:numCache>
                <c:formatCode>General</c:formatCode>
                <c:ptCount val="4"/>
                <c:pt idx="0">
                  <c:v>178.0</c:v>
                </c:pt>
                <c:pt idx="1">
                  <c:v>195.0</c:v>
                </c:pt>
                <c:pt idx="2">
                  <c:v>311.0</c:v>
                </c:pt>
                <c:pt idx="3">
                  <c:v>85.0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0434-4924-8C9C-F4E952EE2815}"/>
            </c:ext>
          </c:extLst>
        </c:ser>
        <c:ser>
          <c:idx val="1"/>
          <c:order val="1"/>
          <c:tx>
            <c:strRef>
              <c:f>Sheet1!$D$1</c:f>
              <c:strCache>
                <c:ptCount val="1"/>
                <c:pt idx="0">
                  <c:v>Days</c:v>
                </c:pt>
              </c:strCache>
            </c:strRef>
          </c:tx>
          <c:spPr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multiLvlStrRef>
              <c:f>Sheet1!$A$3:$B$6</c:f>
              <c:multiLvlStrCache>
                <c:ptCount val="4"/>
                <c:lvl>
                  <c:pt idx="0">
                    <c:v>October 10, 2016</c:v>
                  </c:pt>
                  <c:pt idx="1">
                    <c:v>February 18, 2017</c:v>
                  </c:pt>
                  <c:pt idx="2">
                    <c:v>May 5, 2017</c:v>
                  </c:pt>
                  <c:pt idx="3">
                    <c:v>May 22, 2017</c:v>
                  </c:pt>
                </c:lvl>
                <c:lvl>
                  <c:pt idx="0">
                    <c:v>0.1.0</c:v>
                  </c:pt>
                  <c:pt idx="1">
                    <c:v>0.2.0</c:v>
                  </c:pt>
                  <c:pt idx="2">
                    <c:v>0.3.0</c:v>
                  </c:pt>
                  <c:pt idx="3">
                    <c:v>0.4.0</c:v>
                  </c:pt>
                </c:lvl>
              </c:multiLvlStrCache>
            </c:multiLvlStrRef>
          </c:cat>
          <c:val>
            <c:numRef>
              <c:f>Sheet1!$D$3:$D$6</c:f>
              <c:numCache>
                <c:formatCode>General</c:formatCode>
                <c:ptCount val="4"/>
                <c:pt idx="0">
                  <c:v>237.0</c:v>
                </c:pt>
                <c:pt idx="1">
                  <c:v>131.0</c:v>
                </c:pt>
                <c:pt idx="2">
                  <c:v>76.0</c:v>
                </c:pt>
                <c:pt idx="3">
                  <c:v>17.0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0434-4924-8C9C-F4E952EE2815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-792670144"/>
        <c:axId val="-788928032"/>
      </c:barChart>
      <c:catAx>
        <c:axId val="-7926701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lnSpc>
                <a:spcPct val="100000"/>
              </a:lnSpc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Helvetica" panose="020B0604020202020204" pitchFamily="34" charset="0"/>
                <a:ea typeface="+mn-ea"/>
                <a:cs typeface="+mn-cs"/>
              </a:defRPr>
            </a:pPr>
            <a:endParaRPr lang="en-US"/>
          </a:p>
        </c:txPr>
        <c:crossAx val="-788928032"/>
        <c:crosses val="autoZero"/>
        <c:auto val="1"/>
        <c:lblAlgn val="ctr"/>
        <c:lblOffset val="0"/>
        <c:noMultiLvlLbl val="1"/>
      </c:catAx>
      <c:valAx>
        <c:axId val="-788928032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-79267014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Helvetica" panose="020B0604020202020204" pitchFamily="34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Lato Regular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6AAB70-5070-1448-BC58-5AD20C51C1A9}" type="datetimeFigureOut">
              <a:rPr lang="en-US" smtClean="0">
                <a:latin typeface="Lato Regular"/>
              </a:rPr>
              <a:t>6/14/17</a:t>
            </a:fld>
            <a:endParaRPr lang="en-US" dirty="0">
              <a:latin typeface="Lato Regular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Lato Regular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3A8238-A549-6C46-A965-1D36F95C1C2A}" type="slidenum">
              <a:rPr lang="en-US" smtClean="0">
                <a:latin typeface="Lato Regular"/>
              </a:rPr>
              <a:t>‹#›</a:t>
            </a:fld>
            <a:endParaRPr lang="en-US" dirty="0">
              <a:latin typeface="Lat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62165187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Lato Regular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Lato Regular"/>
              </a:defRPr>
            </a:lvl1pPr>
          </a:lstStyle>
          <a:p>
            <a:fld id="{AD1A297C-8F0D-D241-9D1F-35A8DF45076B}" type="datetimeFigureOut">
              <a:rPr lang="en-US" smtClean="0"/>
              <a:pPr/>
              <a:t>6/14/17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Lato Regular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Lato Regular"/>
              </a:defRPr>
            </a:lvl1pPr>
          </a:lstStyle>
          <a:p>
            <a:fld id="{689F08DA-4389-A943-B280-1E9BB948532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846999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Lato Regular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Lato Regular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Lato Regular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Lato Regular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Lato Regular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9F08DA-4389-A943-B280-1E9BB9485324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06324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9F08DA-4389-A943-B280-1E9BB9485324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4566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 algn="ctr">
              <a:defRPr sz="44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3514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4392" y="342900"/>
            <a:ext cx="8487381" cy="594122"/>
          </a:xfrm>
        </p:spPr>
        <p:txBody>
          <a:bodyPr anchor="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428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18"/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94744044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3822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0" i="0" cap="none" baseline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223948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876685"/>
            <a:ext cx="4038600" cy="37179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876685"/>
            <a:ext cx="4038600" cy="37179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5946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8244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182203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159831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3172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9964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tiff"/><Relationship Id="rId14" Type="http://schemas.openxmlformats.org/officeDocument/2006/relationships/image" Target="../media/image2.emf"/><Relationship Id="rId15" Type="http://schemas.openxmlformats.org/officeDocument/2006/relationships/image" Target="../media/image3.tif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5133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887925"/>
            <a:ext cx="8229600" cy="37066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509980" y="4814237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2">
                    <a:lumMod val="40000"/>
                    <a:lumOff val="60000"/>
                  </a:schemeClr>
                </a:solidFill>
                <a:latin typeface="Lato Regular"/>
                <a:cs typeface="Lato Regular"/>
              </a:defRPr>
            </a:lvl1pPr>
          </a:lstStyle>
          <a:p>
            <a:fld id="{0AA43912-C7A1-0C4A-B507-8ED2A4940DB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453198" y="4763217"/>
            <a:ext cx="273282" cy="27328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-9408" y="4676892"/>
            <a:ext cx="466608" cy="466608"/>
          </a:xfrm>
          <a:prstGeom prst="rect">
            <a:avLst/>
          </a:prstGeom>
        </p:spPr>
      </p:pic>
      <p:sp>
        <p:nvSpPr>
          <p:cNvPr id="13" name="Shape 20"/>
          <p:cNvSpPr/>
          <p:nvPr userDrawn="1"/>
        </p:nvSpPr>
        <p:spPr>
          <a:xfrm>
            <a:off x="3649745" y="4855122"/>
            <a:ext cx="1844509" cy="215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34289" tIns="34289" rIns="34289" bIns="34289" anchor="ctr">
            <a:spAutoFit/>
          </a:bodyPr>
          <a:lstStyle>
            <a:lvl1pPr defTabSz="457200">
              <a:defRPr sz="1800">
                <a:solidFill>
                  <a:srgbClr val="808080"/>
                </a:solidFill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 sz="949" dirty="0">
                <a:solidFill>
                  <a:srgbClr val="808080"/>
                </a:solidFill>
              </a:rPr>
              <a:t>© </a:t>
            </a:r>
            <a:r>
              <a:rPr sz="949" dirty="0" smtClean="0">
                <a:solidFill>
                  <a:srgbClr val="808080"/>
                </a:solidFill>
              </a:rPr>
              <a:t>201</a:t>
            </a:r>
            <a:r>
              <a:rPr lang="en-US" sz="949" dirty="0" smtClean="0">
                <a:solidFill>
                  <a:srgbClr val="808080"/>
                </a:solidFill>
              </a:rPr>
              <a:t>7</a:t>
            </a:r>
            <a:r>
              <a:rPr sz="949" dirty="0" smtClean="0">
                <a:solidFill>
                  <a:srgbClr val="808080"/>
                </a:solidFill>
              </a:rPr>
              <a:t> </a:t>
            </a:r>
            <a:r>
              <a:rPr sz="949" dirty="0">
                <a:solidFill>
                  <a:srgbClr val="808080"/>
                </a:solidFill>
              </a:rPr>
              <a:t>Dremio Corporation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6251255" y="4832678"/>
            <a:ext cx="1340469" cy="237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45" baseline="0" dirty="0" smtClean="0">
                <a:solidFill>
                  <a:schemeClr val="bg1">
                    <a:lumMod val="65000"/>
                  </a:schemeClr>
                </a:solidFill>
              </a:rPr>
              <a:t>@</a:t>
            </a:r>
            <a:r>
              <a:rPr lang="en-US" sz="945" baseline="0" dirty="0" err="1" smtClean="0">
                <a:solidFill>
                  <a:schemeClr val="bg1">
                    <a:lumMod val="65000"/>
                  </a:schemeClr>
                </a:solidFill>
              </a:rPr>
              <a:t>DremioHQ</a:t>
            </a:r>
            <a:endParaRPr lang="en-US" sz="945" baseline="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7868535" y="4720349"/>
            <a:ext cx="1193800" cy="379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8435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456" r:id="rId1"/>
    <p:sldLayoutId id="2147493457" r:id="rId2"/>
    <p:sldLayoutId id="2147493458" r:id="rId3"/>
    <p:sldLayoutId id="2147493459" r:id="rId4"/>
    <p:sldLayoutId id="2147493460" r:id="rId5"/>
    <p:sldLayoutId id="2147493463" r:id="rId6"/>
    <p:sldLayoutId id="2147493464" r:id="rId7"/>
    <p:sldLayoutId id="2147493465" r:id="rId8"/>
    <p:sldLayoutId id="2147493466" r:id="rId9"/>
    <p:sldLayoutId id="2147493467" r:id="rId10"/>
    <p:sldLayoutId id="2147493468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457200" rtl="0" eaLnBrk="1" latinLnBrk="0" hangingPunct="1">
        <a:spcBef>
          <a:spcPct val="0"/>
        </a:spcBef>
        <a:buNone/>
        <a:defRPr sz="2800" kern="1200" baseline="0">
          <a:solidFill>
            <a:schemeClr val="tx1"/>
          </a:solidFill>
          <a:latin typeface="Calibri" charset="0"/>
          <a:ea typeface="+mj-ea"/>
          <a:cs typeface="Lato Regular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 baseline="0">
          <a:solidFill>
            <a:schemeClr val="tx1"/>
          </a:solidFill>
          <a:latin typeface="+mj-lt"/>
          <a:ea typeface="+mn-ea"/>
          <a:cs typeface="Lato Regular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 baseline="0">
          <a:solidFill>
            <a:schemeClr val="tx1"/>
          </a:solidFill>
          <a:latin typeface="calibri light" charset="0"/>
          <a:ea typeface="+mn-ea"/>
          <a:cs typeface="Lato Regular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 baseline="0">
          <a:solidFill>
            <a:schemeClr val="tx1"/>
          </a:solidFill>
          <a:latin typeface="calibri light" charset="0"/>
          <a:ea typeface="+mn-ea"/>
          <a:cs typeface="Lato Regular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 baseline="0">
          <a:solidFill>
            <a:schemeClr val="tx1"/>
          </a:solidFill>
          <a:latin typeface="calibri light" charset="0"/>
          <a:ea typeface="+mn-ea"/>
          <a:cs typeface="Lato Regular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 baseline="0">
          <a:solidFill>
            <a:schemeClr val="tx1"/>
          </a:solidFill>
          <a:latin typeface="calibri light" charset="0"/>
          <a:ea typeface="+mn-ea"/>
          <a:cs typeface="Lato Regular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Relationship Id="rId3" Type="http://schemas.openxmlformats.org/officeDocument/2006/relationships/image" Target="../media/image2.em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emf"/><Relationship Id="rId3" Type="http://schemas.openxmlformats.org/officeDocument/2006/relationships/hyperlink" Target="https://blog.twitter.com/2013/dremel-made-simple-with-parquet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5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4" Type="http://schemas.openxmlformats.org/officeDocument/2006/relationships/image" Target="../media/image6.tiff"/><Relationship Id="rId5" Type="http://schemas.openxmlformats.org/officeDocument/2006/relationships/image" Target="../media/image3.tiff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8.gi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e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e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4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e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3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3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4" Type="http://schemas.openxmlformats.org/officeDocument/2006/relationships/image" Target="../media/image39.emf"/><Relationship Id="rId5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e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://s.apache.org/arrowresult1" TargetMode="External"/><Relationship Id="rId4" Type="http://schemas.openxmlformats.org/officeDocument/2006/relationships/hyperlink" Target="http://s.apache.org/arrowstrata2" TargetMode="External"/><Relationship Id="rId5" Type="http://schemas.openxmlformats.org/officeDocument/2006/relationships/hyperlink" Target="http://s.apache.org/arrowresult2" TargetMode="External"/><Relationship Id="rId6" Type="http://schemas.openxmlformats.org/officeDocument/2006/relationships/hyperlink" Target="http://s.apache.org/arrowstrata3" TargetMode="External"/><Relationship Id="rId7" Type="http://schemas.openxmlformats.org/officeDocument/2006/relationships/hyperlink" Target="http://s.apache.org/arrowresult3" TargetMode="External"/><Relationship Id="rId8" Type="http://schemas.openxmlformats.org/officeDocument/2006/relationships/hyperlink" Target="http://s.apache.org/arrowstrata4" TargetMode="External"/><Relationship Id="rId9" Type="http://schemas.openxmlformats.org/officeDocument/2006/relationships/hyperlink" Target="http://s.apache.org/arrowresult4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s.apache.org/arrowstrata1" TargetMode="Externa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apachearrowslackin.herokuapp.com/" TargetMode="External"/><Relationship Id="rId3" Type="http://schemas.openxmlformats.org/officeDocument/2006/relationships/hyperlink" Target="https://parquet-slack-invite.herokuapp.com/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3.tiff"/><Relationship Id="rId12" Type="http://schemas.openxmlformats.org/officeDocument/2006/relationships/image" Target="../media/image14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tiff"/><Relationship Id="rId4" Type="http://schemas.openxmlformats.org/officeDocument/2006/relationships/image" Target="../media/image8.tiff"/><Relationship Id="rId5" Type="http://schemas.openxmlformats.org/officeDocument/2006/relationships/image" Target="../media/image9.emf"/><Relationship Id="rId6" Type="http://schemas.openxmlformats.org/officeDocument/2006/relationships/image" Target="../media/image10.emf"/><Relationship Id="rId7" Type="http://schemas.openxmlformats.org/officeDocument/2006/relationships/image" Target="../media/image2.emf"/><Relationship Id="rId8" Type="http://schemas.openxmlformats.org/officeDocument/2006/relationships/image" Target="../media/image11.tiff"/><Relationship Id="rId9" Type="http://schemas.openxmlformats.org/officeDocument/2006/relationships/image" Target="../media/image1.tiff"/><Relationship Id="rId10" Type="http://schemas.openxmlformats.org/officeDocument/2006/relationships/image" Target="../media/image12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4" Type="http://schemas.openxmlformats.org/officeDocument/2006/relationships/image" Target="../media/image16.gi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60718" y="2797758"/>
            <a:ext cx="6847609" cy="131445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The columnar roadmap:</a:t>
            </a:r>
          </a:p>
          <a:p>
            <a:r>
              <a:rPr lang="en-US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Apache Parquet and Apache Arrow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9052" y="521976"/>
            <a:ext cx="2118002" cy="211800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9990" y="227082"/>
            <a:ext cx="2707790" cy="270779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493077" y="3975094"/>
            <a:ext cx="61828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alibri Light" charset="0"/>
                <a:ea typeface="Calibri Light" charset="0"/>
                <a:cs typeface="Calibri Light" charset="0"/>
              </a:rPr>
              <a:t>Julien Le Dem,</a:t>
            </a:r>
            <a:r>
              <a:rPr lang="en-US" dirty="0">
                <a:latin typeface="Calibri Light" charset="0"/>
                <a:ea typeface="Calibri Light" charset="0"/>
                <a:cs typeface="Calibri Light" charset="0"/>
              </a:rPr>
              <a:t> </a:t>
            </a:r>
            <a:r>
              <a:rPr lang="en-US" dirty="0" smtClean="0">
                <a:latin typeface="Calibri Light" charset="0"/>
                <a:ea typeface="Calibri Light" charset="0"/>
                <a:cs typeface="Calibri Light" charset="0"/>
              </a:rPr>
              <a:t>Principal Architect </a:t>
            </a:r>
            <a:r>
              <a:rPr lang="en-US" dirty="0" err="1" smtClean="0">
                <a:latin typeface="Calibri Light" charset="0"/>
                <a:ea typeface="Calibri Light" charset="0"/>
                <a:cs typeface="Calibri Light" charset="0"/>
              </a:rPr>
              <a:t>Dremio</a:t>
            </a:r>
            <a:r>
              <a:rPr lang="en-US" dirty="0">
                <a:latin typeface="Calibri Light" charset="0"/>
                <a:ea typeface="Calibri Light" charset="0"/>
                <a:cs typeface="Calibri Light" charset="0"/>
              </a:rPr>
              <a:t>, </a:t>
            </a:r>
            <a:endParaRPr lang="en-US" dirty="0" smtClean="0">
              <a:latin typeface="Calibri Light" charset="0"/>
              <a:ea typeface="Calibri Light" charset="0"/>
              <a:cs typeface="Calibri Light" charset="0"/>
            </a:endParaRPr>
          </a:p>
          <a:p>
            <a:r>
              <a:rPr lang="en-US" dirty="0" smtClean="0">
                <a:latin typeface="Calibri Light" charset="0"/>
                <a:ea typeface="Calibri Light" charset="0"/>
                <a:cs typeface="Calibri Light" charset="0"/>
              </a:rPr>
              <a:t>VP </a:t>
            </a:r>
            <a:r>
              <a:rPr lang="en-US" dirty="0">
                <a:latin typeface="Calibri Light" charset="0"/>
                <a:ea typeface="Calibri Light" charset="0"/>
                <a:cs typeface="Calibri Light" charset="0"/>
              </a:rPr>
              <a:t>Apache </a:t>
            </a:r>
            <a:r>
              <a:rPr lang="en-US" dirty="0" smtClean="0">
                <a:latin typeface="Calibri Light" charset="0"/>
                <a:ea typeface="Calibri Light" charset="0"/>
                <a:cs typeface="Calibri Light" charset="0"/>
              </a:rPr>
              <a:t>Parquet, Apache Arrow PMC</a:t>
            </a:r>
          </a:p>
        </p:txBody>
      </p:sp>
    </p:spTree>
    <p:extLst>
      <p:ext uri="{BB962C8B-B14F-4D97-AF65-F5344CB8AC3E}">
        <p14:creationId xmlns:p14="http://schemas.microsoft.com/office/powerpoint/2010/main" val="2141287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Parquet on disk columnar format</a:t>
            </a:r>
          </a:p>
        </p:txBody>
      </p:sp>
    </p:spTree>
    <p:extLst>
      <p:ext uri="{BB962C8B-B14F-4D97-AF65-F5344CB8AC3E}">
        <p14:creationId xmlns:p14="http://schemas.microsoft.com/office/powerpoint/2010/main" val="350901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Parquet on disk columnar format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Nested data structures</a:t>
            </a:r>
          </a:p>
          <a:p>
            <a:r>
              <a:rPr lang="en-US" dirty="0" smtClean="0"/>
              <a:t>Compact format: </a:t>
            </a:r>
          </a:p>
          <a:p>
            <a:pPr lvl="1"/>
            <a:r>
              <a:rPr lang="en-US" dirty="0" smtClean="0"/>
              <a:t>type aware encodings </a:t>
            </a:r>
          </a:p>
          <a:p>
            <a:pPr lvl="1"/>
            <a:r>
              <a:rPr lang="en-US" dirty="0" smtClean="0"/>
              <a:t>better compression</a:t>
            </a:r>
          </a:p>
          <a:p>
            <a:r>
              <a:rPr lang="en-US" dirty="0" smtClean="0"/>
              <a:t>Optimized I/O:</a:t>
            </a:r>
          </a:p>
          <a:p>
            <a:pPr lvl="1"/>
            <a:r>
              <a:rPr lang="en-US" dirty="0" smtClean="0"/>
              <a:t>Projection push down (column pruning)</a:t>
            </a:r>
          </a:p>
          <a:p>
            <a:pPr lvl="1"/>
            <a:r>
              <a:rPr lang="en-US" dirty="0" smtClean="0"/>
              <a:t>Predicate push down (filters based on stats)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0058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Parquet nested representation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337" y="1804555"/>
            <a:ext cx="4106450" cy="194656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838269" y="1804555"/>
            <a:ext cx="2609539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Columns:</a:t>
            </a:r>
          </a:p>
          <a:p>
            <a:r>
              <a:rPr lang="en-US" dirty="0" err="1"/>
              <a:t>docid</a:t>
            </a:r>
            <a:endParaRPr lang="en-US" dirty="0"/>
          </a:p>
          <a:p>
            <a:r>
              <a:rPr lang="en-US" dirty="0" err="1"/>
              <a:t>links.backward</a:t>
            </a:r>
            <a:endParaRPr lang="en-US" dirty="0"/>
          </a:p>
          <a:p>
            <a:r>
              <a:rPr lang="en-US" dirty="0" err="1"/>
              <a:t>links.forward</a:t>
            </a:r>
            <a:endParaRPr lang="en-US" dirty="0"/>
          </a:p>
          <a:p>
            <a:r>
              <a:rPr lang="en-US" dirty="0" err="1"/>
              <a:t>name.language.code</a:t>
            </a:r>
            <a:endParaRPr lang="en-US" dirty="0"/>
          </a:p>
          <a:p>
            <a:r>
              <a:rPr lang="en-US" dirty="0" err="1"/>
              <a:t>name.language.country</a:t>
            </a:r>
            <a:endParaRPr lang="en-US" dirty="0"/>
          </a:p>
          <a:p>
            <a:r>
              <a:rPr lang="en-US" dirty="0" err="1"/>
              <a:t>name.url</a:t>
            </a:r>
            <a:endParaRPr lang="en-US" dirty="0"/>
          </a:p>
          <a:p>
            <a:endParaRPr lang="en-US" dirty="0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4935682" y="2712027"/>
            <a:ext cx="51812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525892" y="1161681"/>
            <a:ext cx="40461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Borrowed from the Google </a:t>
            </a:r>
            <a:r>
              <a:rPr lang="en-US" dirty="0" err="1"/>
              <a:t>Dremel</a:t>
            </a:r>
            <a:r>
              <a:rPr lang="en-US" dirty="0"/>
              <a:t> paper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443625" y="4112879"/>
            <a:ext cx="72431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u="sng" dirty="0">
                <a:solidFill>
                  <a:srgbClr val="000000"/>
                </a:solidFill>
                <a:latin typeface="HelveticaNeue-Light" charset="0"/>
                <a:hlinkClick r:id="rId3"/>
              </a:rPr>
              <a:t>https://blog.twitter.com/2013/dremel-made-simple-with-parquet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6233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 only the data you need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69" y="1464243"/>
            <a:ext cx="6768662" cy="280288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187669" y="950436"/>
            <a:ext cx="1807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Columnar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668110" y="950436"/>
            <a:ext cx="1807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Statistics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6106274" y="768621"/>
            <a:ext cx="185005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/>
              <a:t>Read only the data you need!</a:t>
            </a:r>
          </a:p>
        </p:txBody>
      </p:sp>
    </p:spTree>
    <p:extLst>
      <p:ext uri="{BB962C8B-B14F-4D97-AF65-F5344CB8AC3E}">
        <p14:creationId xmlns:p14="http://schemas.microsoft.com/office/powerpoint/2010/main" val="449737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Parquet file layout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10" y="887925"/>
            <a:ext cx="8599990" cy="3288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074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Arrow in memory columnar format</a:t>
            </a:r>
          </a:p>
        </p:txBody>
      </p:sp>
    </p:spTree>
    <p:extLst>
      <p:ext uri="{BB962C8B-B14F-4D97-AF65-F5344CB8AC3E}">
        <p14:creationId xmlns:p14="http://schemas.microsoft.com/office/powerpoint/2010/main" val="976953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Arrow goals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87925"/>
            <a:ext cx="8229600" cy="3498880"/>
          </a:xfrm>
        </p:spPr>
        <p:txBody>
          <a:bodyPr>
            <a:normAutofit/>
          </a:bodyPr>
          <a:lstStyle/>
          <a:p>
            <a:r>
              <a:rPr lang="en-US" sz="3000" dirty="0" smtClean="0"/>
              <a:t>Well-documented and cross language compatible</a:t>
            </a:r>
          </a:p>
          <a:p>
            <a:r>
              <a:rPr lang="en-US" sz="3000" dirty="0" smtClean="0"/>
              <a:t>Designed to take advantage of modern CPU</a:t>
            </a:r>
          </a:p>
          <a:p>
            <a:r>
              <a:rPr lang="en-US" sz="3000" dirty="0" smtClean="0"/>
              <a:t>Embeddable </a:t>
            </a:r>
          </a:p>
          <a:p>
            <a:pPr lvl="1"/>
            <a:r>
              <a:rPr lang="en-US" dirty="0" smtClean="0"/>
              <a:t>in execution engines, storage layers, etc.</a:t>
            </a:r>
          </a:p>
          <a:p>
            <a:r>
              <a:rPr lang="en-US" sz="3000" dirty="0" smtClean="0"/>
              <a:t>Interoperable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1796068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Arrow in memory columnar format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Nested Data Structures</a:t>
            </a:r>
          </a:p>
          <a:p>
            <a:r>
              <a:rPr lang="en-US" dirty="0" smtClean="0"/>
              <a:t>Maximize CPU throughput</a:t>
            </a:r>
          </a:p>
          <a:p>
            <a:pPr lvl="1"/>
            <a:r>
              <a:rPr lang="en-US" dirty="0" smtClean="0"/>
              <a:t>Pipelining</a:t>
            </a:r>
          </a:p>
          <a:p>
            <a:pPr lvl="1"/>
            <a:r>
              <a:rPr lang="en-US" dirty="0" smtClean="0"/>
              <a:t>SIMD</a:t>
            </a:r>
          </a:p>
          <a:p>
            <a:pPr lvl="1"/>
            <a:r>
              <a:rPr lang="en-US" dirty="0" smtClean="0"/>
              <a:t>cache locality</a:t>
            </a:r>
          </a:p>
          <a:p>
            <a:r>
              <a:rPr lang="en-US" dirty="0" smtClean="0"/>
              <a:t>Scatter/gather I/O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6074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CPU pipeline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8856" y="646595"/>
            <a:ext cx="5006288" cy="4217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649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783" y="352306"/>
            <a:ext cx="8487381" cy="594122"/>
          </a:xfrm>
        </p:spPr>
        <p:txBody>
          <a:bodyPr/>
          <a:lstStyle/>
          <a:p>
            <a:r>
              <a:rPr lang="en-US" dirty="0" smtClean="0"/>
              <a:t>Columnar data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74392" y="918080"/>
            <a:ext cx="400579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charset="0"/>
                <a:ea typeface="Consolas" charset="0"/>
                <a:cs typeface="Consolas" charset="0"/>
              </a:rPr>
              <a:t>persons = [{</a:t>
            </a:r>
          </a:p>
          <a:p>
            <a:r>
              <a:rPr lang="en-US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b="1" dirty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name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: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’Joe',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b="1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age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: 18,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b="1" dirty="0" smtClean="0">
                <a:solidFill>
                  <a:srgbClr val="00B050"/>
                </a:solidFill>
                <a:latin typeface="Consolas" charset="0"/>
                <a:ea typeface="Consolas" charset="0"/>
                <a:cs typeface="Consolas" charset="0"/>
              </a:rPr>
              <a:t>phones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: [ </a:t>
            </a:r>
          </a:p>
          <a:p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		‘555-111-1111’, </a:t>
            </a:r>
          </a:p>
          <a:p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		‘555-222-2222’</a:t>
            </a:r>
          </a:p>
          <a:p>
            <a:r>
              <a:rPr lang="en-US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] 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},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{</a:t>
            </a:r>
          </a:p>
          <a:p>
            <a:r>
              <a:rPr lang="en-US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b="1" dirty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name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: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’Jack',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b="1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age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: 37,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b="1" dirty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phones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: [ ‘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555-333-3333’ ]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}]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3439" y="180372"/>
            <a:ext cx="4318725" cy="4154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501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538" y="194574"/>
            <a:ext cx="1921051" cy="128213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457200" y="2044262"/>
            <a:ext cx="7262648" cy="2550359"/>
          </a:xfrm>
        </p:spPr>
        <p:txBody>
          <a:bodyPr>
            <a:normAutofit/>
          </a:bodyPr>
          <a:lstStyle/>
          <a:p>
            <a:r>
              <a:rPr lang="en-US" dirty="0"/>
              <a:t>Architect at </a:t>
            </a:r>
            <a:r>
              <a:rPr lang="en-US" dirty="0" smtClean="0"/>
              <a:t>@</a:t>
            </a:r>
            <a:r>
              <a:rPr lang="en-US" dirty="0" err="1" smtClean="0"/>
              <a:t>DremioHQ</a:t>
            </a:r>
            <a:endParaRPr lang="en-US" dirty="0" smtClean="0"/>
          </a:p>
          <a:p>
            <a:r>
              <a:rPr lang="en-US" dirty="0"/>
              <a:t>F</a:t>
            </a:r>
            <a:r>
              <a:rPr lang="en-US" dirty="0" smtClean="0"/>
              <a:t>ormerly </a:t>
            </a:r>
            <a:r>
              <a:rPr lang="en-US" dirty="0"/>
              <a:t>Tech Lead at </a:t>
            </a:r>
            <a:r>
              <a:rPr lang="en-US" dirty="0" smtClean="0"/>
              <a:t>Twitter on Data Platforms.</a:t>
            </a:r>
            <a:endParaRPr lang="en-US" dirty="0"/>
          </a:p>
          <a:p>
            <a:r>
              <a:rPr lang="en-US" dirty="0" smtClean="0"/>
              <a:t>Creator of Parquet</a:t>
            </a:r>
          </a:p>
          <a:p>
            <a:r>
              <a:rPr lang="en-US" dirty="0" smtClean="0"/>
              <a:t>Apache member</a:t>
            </a:r>
          </a:p>
          <a:p>
            <a:r>
              <a:rPr lang="en-US" dirty="0" smtClean="0"/>
              <a:t>Apache PMCs: Arrow</a:t>
            </a:r>
            <a:r>
              <a:rPr lang="en-US" dirty="0"/>
              <a:t>, </a:t>
            </a:r>
            <a:r>
              <a:rPr lang="en-US" dirty="0" smtClean="0"/>
              <a:t>Kudu, Incubator, Pig, Parquet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1253063" y="887961"/>
            <a:ext cx="6923985" cy="630621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Julien Le </a:t>
            </a:r>
            <a:r>
              <a:rPr lang="en-US" dirty="0" smtClean="0"/>
              <a:t>Dem</a:t>
            </a:r>
          </a:p>
          <a:p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@J_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6054" y="110359"/>
            <a:ext cx="2030467" cy="2030467"/>
          </a:xfrm>
          <a:prstGeom prst="rect">
            <a:avLst/>
          </a:prstGeom>
        </p:spPr>
      </p:pic>
      <p:sp>
        <p:nvSpPr>
          <p:cNvPr id="15" name="Text Placeholder 3"/>
          <p:cNvSpPr>
            <a:spLocks noGrp="1"/>
          </p:cNvSpPr>
          <p:nvPr>
            <p:ph type="body" idx="1"/>
          </p:nvPr>
        </p:nvSpPr>
        <p:spPr>
          <a:xfrm>
            <a:off x="6551077" y="1099625"/>
            <a:ext cx="959548" cy="404485"/>
          </a:xfrm>
        </p:spPr>
        <p:txBody>
          <a:bodyPr>
            <a:normAutofit fontScale="92500" lnSpcReduction="10000"/>
          </a:bodyPr>
          <a:lstStyle/>
          <a:p>
            <a:pPr algn="ctr"/>
            <a:r>
              <a:rPr lang="en-US" smtClean="0"/>
              <a:t>Julien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1287" y="959518"/>
            <a:ext cx="709203" cy="70920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7959" y="2090537"/>
            <a:ext cx="1193800" cy="379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201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Record Batch Construction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57200" y="847171"/>
            <a:ext cx="1127051" cy="55810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Schema Negotiation</a:t>
            </a:r>
            <a:endParaRPr lang="en-US" sz="1400" dirty="0"/>
          </a:p>
        </p:txBody>
      </p:sp>
      <p:sp>
        <p:nvSpPr>
          <p:cNvPr id="5" name="Rectangle 4"/>
          <p:cNvSpPr/>
          <p:nvPr/>
        </p:nvSpPr>
        <p:spPr>
          <a:xfrm>
            <a:off x="457199" y="1573869"/>
            <a:ext cx="1127051" cy="55810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Dictionary Batch</a:t>
            </a:r>
            <a:endParaRPr lang="en-US" sz="1400" dirty="0"/>
          </a:p>
        </p:txBody>
      </p:sp>
      <p:sp>
        <p:nvSpPr>
          <p:cNvPr id="6" name="Rectangle 5"/>
          <p:cNvSpPr/>
          <p:nvPr/>
        </p:nvSpPr>
        <p:spPr>
          <a:xfrm>
            <a:off x="457199" y="2366653"/>
            <a:ext cx="1127051" cy="55810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Record Batch</a:t>
            </a:r>
            <a:endParaRPr lang="en-US" sz="1400" dirty="0"/>
          </a:p>
        </p:txBody>
      </p:sp>
      <p:sp>
        <p:nvSpPr>
          <p:cNvPr id="7" name="Rectangle 6"/>
          <p:cNvSpPr/>
          <p:nvPr/>
        </p:nvSpPr>
        <p:spPr>
          <a:xfrm>
            <a:off x="457199" y="2924757"/>
            <a:ext cx="1127051" cy="55810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Record Batch</a:t>
            </a:r>
            <a:endParaRPr lang="en-US" sz="1400" dirty="0"/>
          </a:p>
        </p:txBody>
      </p:sp>
      <p:sp>
        <p:nvSpPr>
          <p:cNvPr id="8" name="Rectangle 7"/>
          <p:cNvSpPr/>
          <p:nvPr/>
        </p:nvSpPr>
        <p:spPr>
          <a:xfrm>
            <a:off x="457197" y="3482861"/>
            <a:ext cx="1127051" cy="55810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Record Batch</a:t>
            </a:r>
            <a:endParaRPr lang="en-US" sz="1400" dirty="0"/>
          </a:p>
        </p:txBody>
      </p:sp>
      <p:sp>
        <p:nvSpPr>
          <p:cNvPr id="13" name="Rectangle 12"/>
          <p:cNvSpPr/>
          <p:nvPr/>
        </p:nvSpPr>
        <p:spPr>
          <a:xfrm>
            <a:off x="1907997" y="1033798"/>
            <a:ext cx="4554070" cy="30328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cxnSp>
        <p:nvCxnSpPr>
          <p:cNvPr id="15" name="Straight Connector 14"/>
          <p:cNvCxnSpPr/>
          <p:nvPr/>
        </p:nvCxnSpPr>
        <p:spPr>
          <a:xfrm flipV="1">
            <a:off x="1584248" y="1033799"/>
            <a:ext cx="338846" cy="189095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1584248" y="3482861"/>
            <a:ext cx="338846" cy="58379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4159630" y="1813284"/>
            <a:ext cx="2094433" cy="331295"/>
          </a:xfrm>
          <a:prstGeom prst="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 smtClean="0"/>
              <a:t>name (offset)</a:t>
            </a:r>
            <a:endParaRPr lang="en-US" sz="1600" dirty="0"/>
          </a:p>
        </p:txBody>
      </p:sp>
      <p:sp>
        <p:nvSpPr>
          <p:cNvPr id="31" name="Rectangle 30"/>
          <p:cNvSpPr/>
          <p:nvPr/>
        </p:nvSpPr>
        <p:spPr>
          <a:xfrm>
            <a:off x="2042785" y="2264984"/>
            <a:ext cx="2094433" cy="331295"/>
          </a:xfrm>
          <a:prstGeom prst="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/>
              <a:t>n</a:t>
            </a:r>
            <a:r>
              <a:rPr lang="en-US" sz="1600" dirty="0" smtClean="0"/>
              <a:t>ame (data)</a:t>
            </a:r>
            <a:endParaRPr lang="en-US" sz="1600" dirty="0"/>
          </a:p>
        </p:txBody>
      </p:sp>
      <p:sp>
        <p:nvSpPr>
          <p:cNvPr id="32" name="Rectangle 31"/>
          <p:cNvSpPr/>
          <p:nvPr/>
        </p:nvSpPr>
        <p:spPr>
          <a:xfrm>
            <a:off x="2043532" y="2716684"/>
            <a:ext cx="2094433" cy="331295"/>
          </a:xfrm>
          <a:prstGeom prst="rect">
            <a:avLst/>
          </a:prstGeom>
          <a:solidFill>
            <a:schemeClr val="bg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/>
              <a:t>a</a:t>
            </a:r>
            <a:r>
              <a:rPr lang="en-US" sz="1600" dirty="0" smtClean="0"/>
              <a:t>ge (data)</a:t>
            </a:r>
            <a:endParaRPr lang="en-US" sz="1600" dirty="0"/>
          </a:p>
        </p:txBody>
      </p:sp>
      <p:sp>
        <p:nvSpPr>
          <p:cNvPr id="33" name="Rectangle 32"/>
          <p:cNvSpPr/>
          <p:nvPr/>
        </p:nvSpPr>
        <p:spPr>
          <a:xfrm>
            <a:off x="2044279" y="3168384"/>
            <a:ext cx="2094433" cy="33129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/>
              <a:t>p</a:t>
            </a:r>
            <a:r>
              <a:rPr lang="en-US" sz="1600" dirty="0" smtClean="0"/>
              <a:t>hones (list offset)</a:t>
            </a:r>
            <a:endParaRPr lang="en-US" sz="1600" dirty="0"/>
          </a:p>
        </p:txBody>
      </p:sp>
      <p:sp>
        <p:nvSpPr>
          <p:cNvPr id="34" name="Rectangle 33"/>
          <p:cNvSpPr/>
          <p:nvPr/>
        </p:nvSpPr>
        <p:spPr>
          <a:xfrm>
            <a:off x="2041291" y="3620084"/>
            <a:ext cx="2094433" cy="33129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/>
              <a:t>p</a:t>
            </a:r>
            <a:r>
              <a:rPr lang="en-US" sz="1600" dirty="0" smtClean="0"/>
              <a:t>hones (data)</a:t>
            </a:r>
            <a:endParaRPr lang="en-US" sz="1600" dirty="0"/>
          </a:p>
        </p:txBody>
      </p:sp>
      <p:sp>
        <p:nvSpPr>
          <p:cNvPr id="39" name="Rectangle 38"/>
          <p:cNvSpPr/>
          <p:nvPr/>
        </p:nvSpPr>
        <p:spPr>
          <a:xfrm>
            <a:off x="2045773" y="1337893"/>
            <a:ext cx="4206796" cy="33129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/>
              <a:t>d</a:t>
            </a:r>
            <a:r>
              <a:rPr lang="en-US" sz="1600" dirty="0" smtClean="0"/>
              <a:t>ata header (describes offsets into data)</a:t>
            </a:r>
            <a:endParaRPr lang="en-US" sz="1600" dirty="0"/>
          </a:p>
        </p:txBody>
      </p:sp>
      <p:sp>
        <p:nvSpPr>
          <p:cNvPr id="40" name="Rectangle 39"/>
          <p:cNvSpPr/>
          <p:nvPr/>
        </p:nvSpPr>
        <p:spPr>
          <a:xfrm>
            <a:off x="2042038" y="1813284"/>
            <a:ext cx="2094433" cy="331295"/>
          </a:xfrm>
          <a:prstGeom prst="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smtClean="0"/>
              <a:t>name (bitmap)</a:t>
            </a:r>
            <a:endParaRPr lang="en-US" sz="1600" dirty="0"/>
          </a:p>
        </p:txBody>
      </p:sp>
      <p:sp>
        <p:nvSpPr>
          <p:cNvPr id="41" name="Rectangle 40"/>
          <p:cNvSpPr/>
          <p:nvPr/>
        </p:nvSpPr>
        <p:spPr>
          <a:xfrm>
            <a:off x="4161124" y="2262813"/>
            <a:ext cx="2094433" cy="331295"/>
          </a:xfrm>
          <a:prstGeom prst="rect">
            <a:avLst/>
          </a:prstGeom>
          <a:solidFill>
            <a:schemeClr val="bg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/>
              <a:t>a</a:t>
            </a:r>
            <a:r>
              <a:rPr lang="en-US" sz="1600" dirty="0" smtClean="0"/>
              <a:t>ge (bitmap)</a:t>
            </a:r>
            <a:endParaRPr lang="en-US" sz="1600" dirty="0"/>
          </a:p>
        </p:txBody>
      </p:sp>
      <p:sp>
        <p:nvSpPr>
          <p:cNvPr id="42" name="Rectangle 41"/>
          <p:cNvSpPr/>
          <p:nvPr/>
        </p:nvSpPr>
        <p:spPr>
          <a:xfrm>
            <a:off x="4161871" y="2721307"/>
            <a:ext cx="2094433" cy="33129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/>
              <a:t>p</a:t>
            </a:r>
            <a:r>
              <a:rPr lang="en-US" sz="1600" dirty="0" smtClean="0"/>
              <a:t>hones (bitmap)</a:t>
            </a:r>
            <a:endParaRPr lang="en-US" sz="1600" dirty="0"/>
          </a:p>
        </p:txBody>
      </p:sp>
      <p:sp>
        <p:nvSpPr>
          <p:cNvPr id="43" name="Rectangle 42"/>
          <p:cNvSpPr/>
          <p:nvPr/>
        </p:nvSpPr>
        <p:spPr>
          <a:xfrm>
            <a:off x="4162620" y="3170836"/>
            <a:ext cx="2094433" cy="33129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/>
              <a:t>p</a:t>
            </a:r>
            <a:r>
              <a:rPr lang="en-US" sz="1200" dirty="0" smtClean="0"/>
              <a:t>hones (offset)</a:t>
            </a:r>
            <a:endParaRPr lang="en-US" sz="1200" dirty="0"/>
          </a:p>
        </p:txBody>
      </p:sp>
      <p:sp>
        <p:nvSpPr>
          <p:cNvPr id="48" name="Rectangle 47"/>
          <p:cNvSpPr/>
          <p:nvPr/>
        </p:nvSpPr>
        <p:spPr>
          <a:xfrm>
            <a:off x="6485226" y="1405275"/>
            <a:ext cx="2586038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latin typeface="Consolas" charset="0"/>
                <a:ea typeface="Consolas" charset="0"/>
                <a:cs typeface="Consolas" charset="0"/>
              </a:rPr>
              <a:t>{</a:t>
            </a:r>
            <a:endParaRPr lang="en-US" sz="140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1400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1400" dirty="0">
                <a:solidFill>
                  <a:srgbClr val="00B050"/>
                </a:solidFill>
                <a:latin typeface="Consolas" charset="0"/>
                <a:ea typeface="Consolas" charset="0"/>
                <a:cs typeface="Consolas" charset="0"/>
              </a:rPr>
              <a:t>name: </a:t>
            </a:r>
            <a:r>
              <a:rPr lang="en-US" sz="1400" dirty="0" smtClean="0">
                <a:solidFill>
                  <a:srgbClr val="00B050"/>
                </a:solidFill>
                <a:latin typeface="Consolas" charset="0"/>
                <a:ea typeface="Consolas" charset="0"/>
                <a:cs typeface="Consolas" charset="0"/>
              </a:rPr>
              <a:t>’Joe',</a:t>
            </a:r>
            <a:endParaRPr lang="en-US" sz="1400" dirty="0">
              <a:solidFill>
                <a:srgbClr val="00B050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1400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1400" dirty="0" smtClean="0">
                <a:solidFill>
                  <a:srgbClr val="FFC000"/>
                </a:solidFill>
                <a:latin typeface="Consolas" charset="0"/>
                <a:ea typeface="Consolas" charset="0"/>
                <a:cs typeface="Consolas" charset="0"/>
              </a:rPr>
              <a:t>age: 18,</a:t>
            </a:r>
            <a:endParaRPr lang="en-US" sz="1400" dirty="0">
              <a:solidFill>
                <a:srgbClr val="FFC000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1400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14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phones: </a:t>
            </a:r>
            <a:r>
              <a:rPr lang="en-US" sz="1400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[</a:t>
            </a:r>
          </a:p>
          <a:p>
            <a:r>
              <a:rPr lang="en-US" sz="1400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1400" dirty="0" smtClean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14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‘</a:t>
            </a:r>
            <a:r>
              <a:rPr lang="en-US" sz="1400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555-111-1111’, </a:t>
            </a:r>
          </a:p>
          <a:p>
            <a:r>
              <a:rPr lang="en-US" sz="1400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		‘555-222-2222’</a:t>
            </a:r>
          </a:p>
          <a:p>
            <a:r>
              <a:rPr lang="en-US" sz="1400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	] </a:t>
            </a:r>
          </a:p>
          <a:p>
            <a:r>
              <a:rPr lang="en-US" sz="1400" dirty="0" smtClean="0">
                <a:latin typeface="Consolas" charset="0"/>
                <a:ea typeface="Consolas" charset="0"/>
                <a:cs typeface="Consolas" charset="0"/>
              </a:rPr>
              <a:t>}</a:t>
            </a:r>
            <a:endParaRPr lang="en-US" sz="1400" dirty="0"/>
          </a:p>
        </p:txBody>
      </p:sp>
      <p:sp>
        <p:nvSpPr>
          <p:cNvPr id="49" name="Rectangle 48"/>
          <p:cNvSpPr/>
          <p:nvPr/>
        </p:nvSpPr>
        <p:spPr>
          <a:xfrm>
            <a:off x="1923094" y="4121922"/>
            <a:ext cx="4538973" cy="1669176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 smtClean="0">
                <a:solidFill>
                  <a:schemeClr val="tx1"/>
                </a:solidFill>
              </a:rPr>
              <a:t>Each box (vector) </a:t>
            </a:r>
            <a:r>
              <a:rPr lang="en-US" sz="1600" dirty="0">
                <a:solidFill>
                  <a:schemeClr val="tx1"/>
                </a:solidFill>
              </a:rPr>
              <a:t>is </a:t>
            </a:r>
            <a:r>
              <a:rPr lang="en-US" sz="1600" dirty="0" smtClean="0">
                <a:solidFill>
                  <a:schemeClr val="tx1"/>
                </a:solidFill>
              </a:rPr>
              <a:t>contiguous memory </a:t>
            </a:r>
          </a:p>
          <a:p>
            <a:r>
              <a:rPr lang="en-US" sz="1600" dirty="0" smtClean="0">
                <a:solidFill>
                  <a:schemeClr val="tx1"/>
                </a:solidFill>
              </a:rPr>
              <a:t>The entire record batch is contiguous on wire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558426" y="2331744"/>
            <a:ext cx="1835150" cy="80579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605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2987" y="3305176"/>
            <a:ext cx="8031726" cy="1021556"/>
          </a:xfrm>
        </p:spPr>
        <p:txBody>
          <a:bodyPr/>
          <a:lstStyle/>
          <a:p>
            <a:r>
              <a:rPr lang="en-US" smtClean="0"/>
              <a:t>Vertical integration: Parquet </a:t>
            </a:r>
            <a:r>
              <a:rPr lang="en-US" dirty="0" smtClean="0"/>
              <a:t>to Arrow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1946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Representation comparison for flat schema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8070" y="719331"/>
            <a:ext cx="6607859" cy="3847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48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Naïve conversion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618" y="1261641"/>
            <a:ext cx="8820763" cy="2743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676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Naïve conversion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618" y="1261641"/>
            <a:ext cx="8820763" cy="2743918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>
          <a:xfrm flipH="1">
            <a:off x="3923818" y="844952"/>
            <a:ext cx="1759352" cy="1608881"/>
          </a:xfrm>
          <a:prstGeom prst="straightConnector1">
            <a:avLst/>
          </a:prstGeom>
          <a:ln w="14922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803494" y="320476"/>
            <a:ext cx="31772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Data dependent branch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245488" y="2257063"/>
            <a:ext cx="1689903" cy="322391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490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Peeling away abstraction layers</a:t>
            </a:r>
            <a:br>
              <a:rPr lang="en-US" dirty="0" smtClean="0"/>
            </a:br>
            <a:r>
              <a:rPr lang="en-US" dirty="0" smtClean="0"/>
              <a:t>Vectorized read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5514" y="0"/>
            <a:ext cx="3418485" cy="192139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496217" y="1921397"/>
            <a:ext cx="1877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(They have layers)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0245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Bit packing case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896" y="719331"/>
            <a:ext cx="8866208" cy="4085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811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Bit packing case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896" y="719331"/>
            <a:ext cx="8866208" cy="4085958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 flipH="1">
            <a:off x="4629874" y="693487"/>
            <a:ext cx="983848" cy="748243"/>
          </a:xfrm>
          <a:prstGeom prst="straightConnector1">
            <a:avLst/>
          </a:prstGeom>
          <a:ln w="14922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509550" y="231822"/>
            <a:ext cx="15162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No branch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523281" y="1053297"/>
            <a:ext cx="2071868" cy="613457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593939" y="3728978"/>
            <a:ext cx="3269847" cy="356885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5613722" y="745174"/>
            <a:ext cx="150470" cy="2758780"/>
          </a:xfrm>
          <a:prstGeom prst="straightConnector1">
            <a:avLst/>
          </a:prstGeom>
          <a:ln w="14922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8018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 length encoding case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534" y="873240"/>
            <a:ext cx="8900932" cy="351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754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 length encoding case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534" y="873240"/>
            <a:ext cx="8900932" cy="351619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61772" y="1968025"/>
            <a:ext cx="38080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mtClean="0">
                <a:solidFill>
                  <a:srgbClr val="FF0000"/>
                </a:solidFill>
              </a:rPr>
              <a:t>Block of defined values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639026" y="2324606"/>
            <a:ext cx="3958544" cy="1066776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57200" y="2198857"/>
            <a:ext cx="538223" cy="335999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884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Community Driven </a:t>
            </a:r>
            <a:r>
              <a:rPr lang="en-US" dirty="0" smtClean="0"/>
              <a:t>Standard</a:t>
            </a:r>
          </a:p>
          <a:p>
            <a:r>
              <a:rPr lang="en-US" dirty="0" smtClean="0"/>
              <a:t>Benefits of Columnar representation</a:t>
            </a:r>
          </a:p>
          <a:p>
            <a:r>
              <a:rPr lang="en-US" dirty="0" smtClean="0"/>
              <a:t>Vertical integration: Parquet to Arrow</a:t>
            </a:r>
          </a:p>
          <a:p>
            <a:r>
              <a:rPr lang="en-US" dirty="0" smtClean="0"/>
              <a:t>Arrow based communication</a:t>
            </a:r>
          </a:p>
        </p:txBody>
      </p:sp>
    </p:spTree>
    <p:extLst>
      <p:ext uri="{BB962C8B-B14F-4D97-AF65-F5344CB8AC3E}">
        <p14:creationId xmlns:p14="http://schemas.microsoft.com/office/powerpoint/2010/main" val="717463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 length encoding case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534" y="873240"/>
            <a:ext cx="8900932" cy="351619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84923" y="3224654"/>
            <a:ext cx="38080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Block of null values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725837" y="3609396"/>
            <a:ext cx="4276847" cy="349146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57201" y="2456762"/>
            <a:ext cx="526648" cy="349146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235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Predicate push down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8475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filter and projection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4709" y="719331"/>
            <a:ext cx="7451001" cy="3989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330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Naive filter and projection implementation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956" y="719331"/>
            <a:ext cx="6533991" cy="4366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381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Peeling away abstractions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4363"/>
            <a:ext cx="9144000" cy="3774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281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Arrow based communication</a:t>
            </a:r>
          </a:p>
        </p:txBody>
      </p:sp>
    </p:spTree>
    <p:extLst>
      <p:ext uri="{BB962C8B-B14F-4D97-AF65-F5344CB8AC3E}">
        <p14:creationId xmlns:p14="http://schemas.microsoft.com/office/powerpoint/2010/main" val="1756960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Universal high performance UDFs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8223" y="1273971"/>
            <a:ext cx="9144000" cy="332065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2406" y="205979"/>
            <a:ext cx="2628900" cy="965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9595" y="2542160"/>
            <a:ext cx="156293" cy="15629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8781" y="2540471"/>
            <a:ext cx="157982" cy="15798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3926" y="2540471"/>
            <a:ext cx="157982" cy="15798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9059" y="4267028"/>
            <a:ext cx="157982" cy="15798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1707" y="1064593"/>
            <a:ext cx="157982" cy="157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034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Arrow </a:t>
            </a:r>
            <a:r>
              <a:rPr lang="en-US" dirty="0" smtClean="0"/>
              <a:t>RPC/REST API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Generic way to retrieve data in Arrow format</a:t>
            </a:r>
          </a:p>
          <a:p>
            <a:r>
              <a:rPr lang="en-US" dirty="0"/>
              <a:t>Generic way to </a:t>
            </a:r>
            <a:r>
              <a:rPr lang="en-US" dirty="0" smtClean="0"/>
              <a:t>serve data </a:t>
            </a:r>
            <a:r>
              <a:rPr lang="en-US" dirty="0"/>
              <a:t>in Arrow format</a:t>
            </a:r>
          </a:p>
          <a:p>
            <a:r>
              <a:rPr lang="en-US" dirty="0" smtClean="0"/>
              <a:t>Simplify integrations across the ecosystem</a:t>
            </a:r>
          </a:p>
          <a:p>
            <a:r>
              <a:rPr lang="en-US" dirty="0" smtClean="0"/>
              <a:t>Arrow based pipe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2160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RPC: arrow based storage interchange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6437" y="678464"/>
            <a:ext cx="1300676" cy="47754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479639" y="1791600"/>
            <a:ext cx="222365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memory representation is sent over the wire.</a:t>
            </a:r>
          </a:p>
          <a:p>
            <a:endParaRPr lang="en-US" dirty="0" smtClean="0"/>
          </a:p>
          <a:p>
            <a:r>
              <a:rPr lang="en-US" dirty="0" smtClean="0"/>
              <a:t>No serialization overhead.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3069" y="1078942"/>
            <a:ext cx="112874" cy="11287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05" y="1078942"/>
            <a:ext cx="6297194" cy="3422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219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RPC: arrow based cache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6437" y="678464"/>
            <a:ext cx="1300676" cy="47754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479639" y="1791600"/>
            <a:ext cx="222365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memory representation is sent over the wire.</a:t>
            </a:r>
          </a:p>
          <a:p>
            <a:endParaRPr lang="en-US" dirty="0" smtClean="0"/>
          </a:p>
          <a:p>
            <a:r>
              <a:rPr lang="en-US" dirty="0" smtClean="0"/>
              <a:t>No serialization overhead.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3069" y="1078942"/>
            <a:ext cx="112874" cy="11287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444" y="917235"/>
            <a:ext cx="4826025" cy="3647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202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Community Driven </a:t>
            </a:r>
            <a:r>
              <a:rPr lang="en-US" dirty="0"/>
              <a:t>Standard</a:t>
            </a:r>
          </a:p>
        </p:txBody>
      </p:sp>
    </p:spTree>
    <p:extLst>
      <p:ext uri="{BB962C8B-B14F-4D97-AF65-F5344CB8AC3E}">
        <p14:creationId xmlns:p14="http://schemas.microsoft.com/office/powerpoint/2010/main" val="508569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RPC: Single system execution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6437" y="678464"/>
            <a:ext cx="1300676" cy="47754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5186" y="4410378"/>
            <a:ext cx="3670300" cy="381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816437" y="1687691"/>
            <a:ext cx="222365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memory representation is sent over the wire.</a:t>
            </a:r>
          </a:p>
          <a:p>
            <a:endParaRPr lang="en-US" dirty="0" smtClean="0"/>
          </a:p>
          <a:p>
            <a:r>
              <a:rPr lang="en-US" dirty="0" smtClean="0"/>
              <a:t>No serialization overhead.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664604"/>
            <a:ext cx="6099817" cy="374577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83069" y="1078942"/>
            <a:ext cx="112874" cy="11287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57413" y="1416537"/>
            <a:ext cx="112874" cy="11287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44623" y="1360100"/>
            <a:ext cx="112874" cy="11287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8031" y="1775352"/>
            <a:ext cx="112874" cy="11287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978" y="3083291"/>
            <a:ext cx="112874" cy="11287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23930" y="2644564"/>
            <a:ext cx="112874" cy="11287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23930" y="3929028"/>
            <a:ext cx="112874" cy="11287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2983" y="1775352"/>
            <a:ext cx="112874" cy="11287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62579" y="3036428"/>
            <a:ext cx="112874" cy="11287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2983" y="3036428"/>
            <a:ext cx="112874" cy="112874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51116" y="4297504"/>
            <a:ext cx="112874" cy="112874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2983" y="4297504"/>
            <a:ext cx="112874" cy="112874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57413" y="2677613"/>
            <a:ext cx="112874" cy="112874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6720" y="3929028"/>
            <a:ext cx="112874" cy="112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785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57200" y="719331"/>
            <a:ext cx="4606725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- </a:t>
            </a:r>
            <a:r>
              <a:rPr lang="en-US" sz="1600" dirty="0" err="1" smtClean="0"/>
              <a:t>PySpark</a:t>
            </a:r>
            <a:r>
              <a:rPr lang="en-US" sz="1600" dirty="0" smtClean="0"/>
              <a:t> Integration: </a:t>
            </a:r>
          </a:p>
          <a:p>
            <a:r>
              <a:rPr lang="en-US" sz="1600" dirty="0" smtClean="0"/>
              <a:t>	53x speedup (IBM spark work on SPARK-13534)</a:t>
            </a:r>
          </a:p>
          <a:p>
            <a:r>
              <a:rPr lang="en-US" sz="1600" dirty="0" smtClean="0"/>
              <a:t>	</a:t>
            </a:r>
            <a:r>
              <a:rPr lang="en-US" sz="1600" dirty="0" smtClean="0">
                <a:hlinkClick r:id="rId2"/>
              </a:rPr>
              <a:t>http</a:t>
            </a:r>
            <a:r>
              <a:rPr lang="en-US" sz="1600" dirty="0">
                <a:hlinkClick r:id="rId2"/>
              </a:rPr>
              <a:t>://</a:t>
            </a:r>
            <a:r>
              <a:rPr lang="en-US" sz="1600" dirty="0" smtClean="0">
                <a:hlinkClick r:id="rId3"/>
              </a:rPr>
              <a:t>s.apache.org/arrowresult1</a:t>
            </a:r>
            <a:endParaRPr lang="en-US" sz="1600" dirty="0" smtClean="0"/>
          </a:p>
          <a:p>
            <a:endParaRPr lang="en-US" sz="1600" dirty="0"/>
          </a:p>
          <a:p>
            <a:r>
              <a:rPr lang="en-US" sz="1600" dirty="0" smtClean="0"/>
              <a:t>- Streaming Arrow Performance</a:t>
            </a:r>
          </a:p>
          <a:p>
            <a:r>
              <a:rPr lang="en-US" sz="1600" dirty="0" smtClean="0"/>
              <a:t>	7.75GB/s data movement</a:t>
            </a:r>
          </a:p>
          <a:p>
            <a:r>
              <a:rPr lang="en-US" sz="1600" dirty="0" smtClean="0"/>
              <a:t>	</a:t>
            </a:r>
            <a:r>
              <a:rPr lang="en-US" sz="1600" dirty="0" smtClean="0">
                <a:hlinkClick r:id="rId4"/>
              </a:rPr>
              <a:t>http</a:t>
            </a:r>
            <a:r>
              <a:rPr lang="en-US" sz="1600" dirty="0">
                <a:hlinkClick r:id="rId4"/>
              </a:rPr>
              <a:t>://</a:t>
            </a:r>
            <a:r>
              <a:rPr lang="en-US" sz="1600" dirty="0" smtClean="0">
                <a:hlinkClick r:id="rId5"/>
              </a:rPr>
              <a:t>s.apache.org/arrowresult2</a:t>
            </a:r>
            <a:endParaRPr lang="en-US" sz="1600" dirty="0" smtClean="0"/>
          </a:p>
          <a:p>
            <a:endParaRPr lang="en-US" sz="1600" dirty="0"/>
          </a:p>
          <a:p>
            <a:r>
              <a:rPr lang="en-US" sz="1600" dirty="0"/>
              <a:t>- Arrow Parquet C++ Integration</a:t>
            </a:r>
          </a:p>
          <a:p>
            <a:r>
              <a:rPr lang="en-US" sz="1600" dirty="0"/>
              <a:t>	4GB/s </a:t>
            </a:r>
            <a:r>
              <a:rPr lang="en-US" sz="1600" dirty="0" smtClean="0"/>
              <a:t>reads</a:t>
            </a:r>
          </a:p>
          <a:p>
            <a:r>
              <a:rPr lang="en-US" sz="1600" dirty="0" smtClean="0"/>
              <a:t>	</a:t>
            </a:r>
            <a:r>
              <a:rPr lang="en-US" sz="1600" dirty="0" smtClean="0">
                <a:hlinkClick r:id="rId6"/>
              </a:rPr>
              <a:t>http</a:t>
            </a:r>
            <a:r>
              <a:rPr lang="en-US" sz="1600" dirty="0">
                <a:hlinkClick r:id="rId6"/>
              </a:rPr>
              <a:t>://</a:t>
            </a:r>
            <a:r>
              <a:rPr lang="en-US" sz="1600" dirty="0" smtClean="0">
                <a:hlinkClick r:id="rId7"/>
              </a:rPr>
              <a:t>s.apache.org/arrowresult3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 smtClean="0"/>
              <a:t>- Pandas Integration</a:t>
            </a:r>
          </a:p>
          <a:p>
            <a:r>
              <a:rPr lang="en-US" sz="1600" dirty="0" smtClean="0"/>
              <a:t>	9.71GB/s</a:t>
            </a:r>
          </a:p>
          <a:p>
            <a:r>
              <a:rPr lang="en-US" sz="1600" dirty="0" smtClean="0"/>
              <a:t>	</a:t>
            </a:r>
            <a:r>
              <a:rPr lang="en-US" sz="1600" dirty="0" smtClean="0">
                <a:hlinkClick r:id="rId8"/>
              </a:rPr>
              <a:t>http</a:t>
            </a:r>
            <a:r>
              <a:rPr lang="en-US" sz="1600" dirty="0">
                <a:hlinkClick r:id="rId8"/>
              </a:rPr>
              <a:t>://</a:t>
            </a:r>
            <a:r>
              <a:rPr lang="en-US" sz="1600" dirty="0" smtClean="0">
                <a:hlinkClick r:id="rId9"/>
              </a:rPr>
              <a:t>s.apache.org/arrowresult4</a:t>
            </a:r>
            <a:endParaRPr lang="en-US" sz="1600" dirty="0" smtClean="0"/>
          </a:p>
          <a:p>
            <a:endParaRPr lang="en-US" sz="1600" dirty="0"/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580921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Language Bindings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286002" y="1130830"/>
            <a:ext cx="2514600" cy="479822"/>
          </a:xfrm>
        </p:spPr>
        <p:txBody>
          <a:bodyPr/>
          <a:lstStyle/>
          <a:p>
            <a:r>
              <a:rPr lang="en-US" dirty="0" smtClean="0"/>
              <a:t>Parquet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568372" y="1722879"/>
            <a:ext cx="3367020" cy="2963466"/>
          </a:xfrm>
        </p:spPr>
        <p:txBody>
          <a:bodyPr>
            <a:normAutofit/>
          </a:bodyPr>
          <a:lstStyle/>
          <a:p>
            <a:r>
              <a:rPr lang="en-US" sz="2200" dirty="0" smtClean="0"/>
              <a:t>Target Languages</a:t>
            </a:r>
          </a:p>
          <a:p>
            <a:pPr lvl="1"/>
            <a:r>
              <a:rPr lang="en-US" sz="1700" dirty="0" smtClean="0"/>
              <a:t>Java</a:t>
            </a:r>
          </a:p>
          <a:p>
            <a:pPr lvl="1"/>
            <a:r>
              <a:rPr lang="en-US" sz="1700" dirty="0" smtClean="0"/>
              <a:t>CPP</a:t>
            </a:r>
          </a:p>
          <a:p>
            <a:pPr lvl="1"/>
            <a:r>
              <a:rPr lang="en-US" sz="1700" dirty="0" smtClean="0"/>
              <a:t>Python &amp; Pandas</a:t>
            </a:r>
          </a:p>
          <a:p>
            <a:r>
              <a:rPr lang="en-US" sz="2200" dirty="0"/>
              <a:t>Engines integration:</a:t>
            </a:r>
          </a:p>
          <a:p>
            <a:pPr lvl="1"/>
            <a:r>
              <a:rPr lang="en-US" sz="1700" dirty="0" smtClean="0"/>
              <a:t>Many!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>
          <a:xfrm>
            <a:off x="4706775" y="1135396"/>
            <a:ext cx="2751426" cy="479822"/>
          </a:xfrm>
        </p:spPr>
        <p:txBody>
          <a:bodyPr/>
          <a:lstStyle/>
          <a:p>
            <a:r>
              <a:rPr lang="en-US" dirty="0" smtClean="0"/>
              <a:t>Arrow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4"/>
          </p:nvPr>
        </p:nvSpPr>
        <p:spPr>
          <a:xfrm>
            <a:off x="4479403" y="1747799"/>
            <a:ext cx="3958540" cy="2963466"/>
          </a:xfrm>
        </p:spPr>
        <p:txBody>
          <a:bodyPr>
            <a:normAutofit lnSpcReduction="10000"/>
          </a:bodyPr>
          <a:lstStyle/>
          <a:p>
            <a:r>
              <a:rPr lang="en-US" sz="2200" dirty="0"/>
              <a:t>Target Languages</a:t>
            </a:r>
          </a:p>
          <a:p>
            <a:pPr lvl="1"/>
            <a:r>
              <a:rPr lang="en-US" sz="1700" dirty="0" smtClean="0"/>
              <a:t>Java </a:t>
            </a:r>
          </a:p>
          <a:p>
            <a:pPr lvl="1"/>
            <a:r>
              <a:rPr lang="en-US" sz="1700" dirty="0" smtClean="0"/>
              <a:t>CPP, Python</a:t>
            </a:r>
          </a:p>
          <a:p>
            <a:pPr lvl="1"/>
            <a:r>
              <a:rPr lang="en-US" sz="1700" dirty="0" smtClean="0"/>
              <a:t>R (underway)</a:t>
            </a:r>
          </a:p>
          <a:p>
            <a:pPr lvl="1"/>
            <a:r>
              <a:rPr lang="en-US" sz="1700" dirty="0" smtClean="0"/>
              <a:t>C, Ruby, JavaScript</a:t>
            </a:r>
            <a:endParaRPr lang="en-US" sz="1700" dirty="0"/>
          </a:p>
          <a:p>
            <a:r>
              <a:rPr lang="en-US" sz="2200" dirty="0" smtClean="0"/>
              <a:t>Engines </a:t>
            </a:r>
            <a:r>
              <a:rPr lang="en-US" sz="2200" dirty="0"/>
              <a:t>integration:</a:t>
            </a:r>
          </a:p>
          <a:p>
            <a:pPr lvl="1"/>
            <a:r>
              <a:rPr lang="en-US" sz="1700" dirty="0" smtClean="0"/>
              <a:t>Drill</a:t>
            </a:r>
          </a:p>
          <a:p>
            <a:pPr lvl="1"/>
            <a:r>
              <a:rPr lang="en-US" sz="1700" dirty="0" smtClean="0"/>
              <a:t>Pandas, R</a:t>
            </a:r>
          </a:p>
          <a:p>
            <a:pPr lvl="1"/>
            <a:r>
              <a:rPr lang="en-US" sz="1700" dirty="0" smtClean="0"/>
              <a:t>Spark (underway)</a:t>
            </a:r>
          </a:p>
          <a:p>
            <a:pPr lvl="1"/>
            <a:endParaRPr lang="en-US" sz="1700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7136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Arrow Releases</a:t>
            </a:r>
          </a:p>
        </p:txBody>
      </p:sp>
      <p:graphicFrame>
        <p:nvGraphicFramePr>
          <p:cNvPr id="6" name="Chart 5"/>
          <p:cNvGraphicFramePr>
            <a:graphicFrameLocks/>
          </p:cNvGraphicFramePr>
          <p:nvPr>
            <p:extLst/>
          </p:nvPr>
        </p:nvGraphicFramePr>
        <p:xfrm>
          <a:off x="457200" y="719332"/>
          <a:ext cx="8455152" cy="38188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670098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Current activity: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Spark Integration (SPARK-13534</a:t>
            </a:r>
            <a:r>
              <a:rPr lang="en-US" dirty="0" smtClean="0"/>
              <a:t>)</a:t>
            </a:r>
          </a:p>
          <a:p>
            <a:r>
              <a:rPr lang="en-US" dirty="0"/>
              <a:t>P</a:t>
            </a:r>
            <a:r>
              <a:rPr lang="en-US" dirty="0" smtClean="0"/>
              <a:t>ages </a:t>
            </a:r>
            <a:r>
              <a:rPr lang="en-US" dirty="0"/>
              <a:t>index in </a:t>
            </a:r>
            <a:r>
              <a:rPr lang="en-US" dirty="0" smtClean="0"/>
              <a:t>Parquet footer (</a:t>
            </a:r>
            <a:r>
              <a:rPr lang="en-US" dirty="0"/>
              <a:t>PARQUET-922</a:t>
            </a:r>
            <a:r>
              <a:rPr lang="en-US" dirty="0" smtClean="0"/>
              <a:t>)</a:t>
            </a:r>
          </a:p>
          <a:p>
            <a:r>
              <a:rPr lang="de-DE" dirty="0" smtClean="0"/>
              <a:t>Arrow REST API (ARROW-1077)</a:t>
            </a:r>
            <a:endParaRPr lang="en-US" dirty="0" smtClean="0"/>
          </a:p>
          <a:p>
            <a:r>
              <a:rPr lang="en-US" dirty="0" smtClean="0"/>
              <a:t>Bindings:</a:t>
            </a:r>
          </a:p>
          <a:p>
            <a:pPr lvl="1"/>
            <a:r>
              <a:rPr lang="en-US" sz="3200" dirty="0" smtClean="0"/>
              <a:t> C, Ruby (ARROW-631)</a:t>
            </a:r>
          </a:p>
          <a:p>
            <a:pPr lvl="1"/>
            <a:r>
              <a:rPr lang="en-US" sz="3200" dirty="0" smtClean="0"/>
              <a:t>JavaScript </a:t>
            </a:r>
            <a:r>
              <a:rPr lang="en-US" sz="3200" dirty="0"/>
              <a:t>(ARROW-541</a:t>
            </a:r>
            <a:r>
              <a:rPr lang="en-US" sz="3200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80489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 Involved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Join the community</a:t>
            </a:r>
          </a:p>
          <a:p>
            <a:pPr lvl="1"/>
            <a:r>
              <a:rPr lang="en-US" dirty="0" smtClean="0"/>
              <a:t>dev@{</a:t>
            </a:r>
            <a:r>
              <a:rPr lang="en-US" dirty="0" err="1" smtClean="0"/>
              <a:t>arrow,parquet</a:t>
            </a:r>
            <a:r>
              <a:rPr lang="en-US" dirty="0" smtClean="0"/>
              <a:t>}.</a:t>
            </a:r>
            <a:r>
              <a:rPr lang="en-US" dirty="0" err="1" smtClean="0"/>
              <a:t>apache.org</a:t>
            </a:r>
            <a:endParaRPr lang="en-US" dirty="0" smtClean="0"/>
          </a:p>
          <a:p>
            <a:pPr lvl="1"/>
            <a:r>
              <a:rPr lang="en-US" dirty="0" smtClean="0"/>
              <a:t>Slack:</a:t>
            </a:r>
          </a:p>
          <a:p>
            <a:pPr lvl="2"/>
            <a:r>
              <a:rPr lang="en-US" dirty="0" smtClean="0"/>
              <a:t>Arrow: </a:t>
            </a:r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://apachearrowslackin.herokuapp.com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pPr lvl="2"/>
            <a:r>
              <a:rPr lang="en-US" dirty="0" smtClean="0"/>
              <a:t>Parquet:</a:t>
            </a:r>
            <a:r>
              <a:rPr lang="en-US" dirty="0"/>
              <a:t> </a:t>
            </a:r>
            <a:r>
              <a:rPr lang="en-US" dirty="0" smtClean="0">
                <a:hlinkClick r:id="rId3"/>
              </a:rPr>
              <a:t>https</a:t>
            </a:r>
            <a:r>
              <a:rPr lang="en-US" dirty="0">
                <a:hlinkClick r:id="rId3"/>
              </a:rPr>
              <a:t>://parquet-slack-invite.herokuapp.com/</a:t>
            </a:r>
            <a:endParaRPr lang="en-US" dirty="0" smtClean="0"/>
          </a:p>
          <a:p>
            <a:pPr lvl="1"/>
            <a:r>
              <a:rPr lang="en-US" dirty="0" smtClean="0"/>
              <a:t>http://{</a:t>
            </a:r>
            <a:r>
              <a:rPr lang="en-US" dirty="0" err="1" smtClean="0"/>
              <a:t>arrow,parquet</a:t>
            </a:r>
            <a:r>
              <a:rPr lang="en-US" dirty="0" smtClean="0"/>
              <a:t>}.</a:t>
            </a:r>
            <a:r>
              <a:rPr lang="en-US" dirty="0" err="1" smtClean="0"/>
              <a:t>apache.org</a:t>
            </a:r>
            <a:endParaRPr lang="en-US" dirty="0" smtClean="0"/>
          </a:p>
          <a:p>
            <a:pPr lvl="1"/>
            <a:r>
              <a:rPr lang="en-US" dirty="0" smtClean="0"/>
              <a:t>Follow @Apache{</a:t>
            </a:r>
            <a:r>
              <a:rPr lang="en-US" dirty="0" err="1" smtClean="0"/>
              <a:t>Parquet,Arrow</a:t>
            </a:r>
            <a:r>
              <a:rPr lang="en-US" dirty="0" smtClean="0"/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8736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 open source standard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87925"/>
            <a:ext cx="6811702" cy="3563434"/>
          </a:xfrm>
        </p:spPr>
        <p:txBody>
          <a:bodyPr>
            <a:normAutofit fontScale="70000" lnSpcReduction="20000"/>
          </a:bodyPr>
          <a:lstStyle/>
          <a:p>
            <a:r>
              <a:rPr lang="en-US" b="1" dirty="0"/>
              <a:t>Parquet</a:t>
            </a:r>
            <a:r>
              <a:rPr lang="en-US" dirty="0"/>
              <a:t>: Common need for </a:t>
            </a:r>
            <a:r>
              <a:rPr lang="en-US" b="1" dirty="0" smtClean="0"/>
              <a:t>on disk </a:t>
            </a:r>
            <a:r>
              <a:rPr lang="en-US" dirty="0" smtClean="0"/>
              <a:t>columnar.</a:t>
            </a:r>
          </a:p>
          <a:p>
            <a:r>
              <a:rPr lang="en-US" b="1" dirty="0" smtClean="0"/>
              <a:t>Arrow</a:t>
            </a:r>
            <a:r>
              <a:rPr lang="en-US" dirty="0" smtClean="0"/>
              <a:t>: Common need for </a:t>
            </a:r>
            <a:r>
              <a:rPr lang="en-US" b="1" dirty="0" smtClean="0"/>
              <a:t>in memory </a:t>
            </a:r>
            <a:r>
              <a:rPr lang="en-US" dirty="0" smtClean="0"/>
              <a:t>columnar.</a:t>
            </a:r>
          </a:p>
          <a:p>
            <a:r>
              <a:rPr lang="en-US" dirty="0"/>
              <a:t>Arrow </a:t>
            </a:r>
            <a:r>
              <a:rPr lang="en-US" dirty="0" smtClean="0"/>
              <a:t>is building </a:t>
            </a:r>
            <a:r>
              <a:rPr lang="en-US" dirty="0"/>
              <a:t>on the success of Parquet</a:t>
            </a:r>
            <a:r>
              <a:rPr lang="en-US" dirty="0" smtClean="0"/>
              <a:t>.</a:t>
            </a:r>
          </a:p>
          <a:p>
            <a:r>
              <a:rPr lang="en-US" dirty="0" smtClean="0"/>
              <a:t>Top-level Apache project</a:t>
            </a:r>
          </a:p>
          <a:p>
            <a:r>
              <a:rPr lang="en-US" dirty="0" smtClean="0"/>
              <a:t>Standard from the start:</a:t>
            </a:r>
          </a:p>
          <a:p>
            <a:pPr lvl="1"/>
            <a:r>
              <a:rPr lang="en-US" dirty="0" smtClean="0"/>
              <a:t>Members from 13+ major open source projects involved</a:t>
            </a:r>
          </a:p>
          <a:p>
            <a:r>
              <a:rPr lang="en-US" dirty="0" smtClean="0"/>
              <a:t>Benefits:</a:t>
            </a:r>
          </a:p>
          <a:p>
            <a:pPr lvl="1"/>
            <a:r>
              <a:rPr lang="en-US" dirty="0" smtClean="0"/>
              <a:t>Share </a:t>
            </a:r>
            <a:r>
              <a:rPr lang="en-US" dirty="0"/>
              <a:t>the </a:t>
            </a:r>
            <a:r>
              <a:rPr lang="en-US" dirty="0" smtClean="0"/>
              <a:t>effort</a:t>
            </a:r>
          </a:p>
          <a:p>
            <a:pPr lvl="1"/>
            <a:r>
              <a:rPr lang="en-US" dirty="0" smtClean="0"/>
              <a:t>Create an ecosystem</a:t>
            </a:r>
          </a:p>
        </p:txBody>
      </p:sp>
      <p:graphicFrame>
        <p:nvGraphicFramePr>
          <p:cNvPr id="4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89755261"/>
              </p:ext>
            </p:extLst>
          </p:nvPr>
        </p:nvGraphicFramePr>
        <p:xfrm>
          <a:off x="7361499" y="336559"/>
          <a:ext cx="1325301" cy="41148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325301"/>
              </a:tblGrid>
              <a:tr h="191902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Lato" charset="0"/>
                          <a:ea typeface="Lato" charset="0"/>
                          <a:cs typeface="Lato" charset="0"/>
                        </a:rPr>
                        <a:t>Calcite</a:t>
                      </a:r>
                      <a:endParaRPr lang="en-US" sz="1200" dirty="0"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/>
                </a:tc>
              </a:tr>
              <a:tr h="227625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Lato" charset="0"/>
                          <a:ea typeface="Lato" charset="0"/>
                          <a:cs typeface="Lato" charset="0"/>
                        </a:rPr>
                        <a:t>Cassandra</a:t>
                      </a:r>
                      <a:endParaRPr lang="en-US" sz="1200" dirty="0"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/>
                </a:tc>
              </a:tr>
              <a:tr h="227625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Lato" charset="0"/>
                          <a:ea typeface="Lato" charset="0"/>
                          <a:cs typeface="Lato" charset="0"/>
                        </a:rPr>
                        <a:t>Deeplearning4j</a:t>
                      </a:r>
                      <a:endParaRPr lang="en-US" sz="1200" dirty="0"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/>
                </a:tc>
              </a:tr>
              <a:tr h="227625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Lato" charset="0"/>
                          <a:ea typeface="Lato" charset="0"/>
                          <a:cs typeface="Lato" charset="0"/>
                        </a:rPr>
                        <a:t>Drill</a:t>
                      </a:r>
                      <a:endParaRPr lang="en-US" sz="1200" dirty="0"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/>
                </a:tc>
              </a:tr>
              <a:tr h="227625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Lato" charset="0"/>
                          <a:ea typeface="Lato" charset="0"/>
                          <a:cs typeface="Lato" charset="0"/>
                        </a:rPr>
                        <a:t>Hadoop</a:t>
                      </a:r>
                      <a:endParaRPr lang="en-US" sz="1200" dirty="0"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/>
                </a:tc>
              </a:tr>
              <a:tr h="227625">
                <a:tc>
                  <a:txBody>
                    <a:bodyPr/>
                    <a:lstStyle/>
                    <a:p>
                      <a:r>
                        <a:rPr lang="en-US" sz="1200" dirty="0" err="1" smtClean="0">
                          <a:latin typeface="Lato" charset="0"/>
                          <a:ea typeface="Lato" charset="0"/>
                          <a:cs typeface="Lato" charset="0"/>
                        </a:rPr>
                        <a:t>HBase</a:t>
                      </a:r>
                      <a:endParaRPr lang="en-US" sz="1200" dirty="0"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/>
                </a:tc>
              </a:tr>
              <a:tr h="227625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Lato" charset="0"/>
                          <a:ea typeface="Lato" charset="0"/>
                          <a:cs typeface="Lato" charset="0"/>
                        </a:rPr>
                        <a:t>Ibis</a:t>
                      </a:r>
                      <a:endParaRPr lang="en-US" sz="1200" dirty="0"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/>
                </a:tc>
              </a:tr>
              <a:tr h="227625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Lato" charset="0"/>
                          <a:ea typeface="Lato" charset="0"/>
                          <a:cs typeface="Lato" charset="0"/>
                        </a:rPr>
                        <a:t>Impala</a:t>
                      </a:r>
                      <a:endParaRPr lang="en-US" sz="1200" dirty="0"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/>
                </a:tc>
              </a:tr>
              <a:tr h="227625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Lato" charset="0"/>
                          <a:ea typeface="Lato" charset="0"/>
                          <a:cs typeface="Lato" charset="0"/>
                        </a:rPr>
                        <a:t>Kudu</a:t>
                      </a:r>
                      <a:endParaRPr lang="en-US" sz="1200" dirty="0"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/>
                </a:tc>
              </a:tr>
              <a:tr h="227625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Lato" charset="0"/>
                          <a:ea typeface="Lato" charset="0"/>
                          <a:cs typeface="Lato" charset="0"/>
                        </a:rPr>
                        <a:t>Pandas</a:t>
                      </a:r>
                      <a:endParaRPr lang="en-US" sz="1200" dirty="0"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/>
                </a:tc>
              </a:tr>
              <a:tr h="227625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Lato" charset="0"/>
                          <a:ea typeface="Lato" charset="0"/>
                          <a:cs typeface="Lato" charset="0"/>
                        </a:rPr>
                        <a:t>Parquet</a:t>
                      </a:r>
                      <a:endParaRPr lang="en-US" sz="1200" dirty="0"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/>
                </a:tc>
              </a:tr>
              <a:tr h="227625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Lato" charset="0"/>
                          <a:ea typeface="Lato" charset="0"/>
                          <a:cs typeface="Lato" charset="0"/>
                        </a:rPr>
                        <a:t>Phoenix</a:t>
                      </a:r>
                      <a:endParaRPr lang="en-US" sz="1200" dirty="0"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/>
                </a:tc>
              </a:tr>
              <a:tr h="227625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Lato" charset="0"/>
                          <a:ea typeface="Lato" charset="0"/>
                          <a:cs typeface="Lato" charset="0"/>
                        </a:rPr>
                        <a:t>Spark</a:t>
                      </a:r>
                      <a:endParaRPr lang="en-US" sz="1200" dirty="0"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/>
                </a:tc>
              </a:tr>
              <a:tr h="227625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Lato" charset="0"/>
                          <a:ea typeface="Lato" charset="0"/>
                          <a:cs typeface="Lato" charset="0"/>
                        </a:rPr>
                        <a:t>Storm</a:t>
                      </a:r>
                      <a:endParaRPr lang="en-US" sz="1200" dirty="0"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/>
                </a:tc>
              </a:tr>
              <a:tr h="227625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Lato" charset="0"/>
                          <a:ea typeface="Lato" charset="0"/>
                          <a:cs typeface="Lato" charset="0"/>
                        </a:rPr>
                        <a:t>R</a:t>
                      </a:r>
                      <a:endParaRPr lang="en-US" sz="1200" dirty="0"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03230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8576" y="1011170"/>
            <a:ext cx="310515" cy="58178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8823" y="1119953"/>
            <a:ext cx="310515" cy="58178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6554" y="2992155"/>
            <a:ext cx="1422294" cy="294268"/>
          </a:xfrm>
          <a:prstGeom prst="rect">
            <a:avLst/>
          </a:prstGeom>
        </p:spPr>
      </p:pic>
      <p:sp>
        <p:nvSpPr>
          <p:cNvPr id="199" name="Title 19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Interoperability and Ecosystem</a:t>
            </a:r>
          </a:p>
        </p:txBody>
      </p:sp>
      <p:sp>
        <p:nvSpPr>
          <p:cNvPr id="206" name="Rectangle 205"/>
          <p:cNvSpPr/>
          <p:nvPr/>
        </p:nvSpPr>
        <p:spPr>
          <a:xfrm>
            <a:off x="457200" y="719331"/>
            <a:ext cx="35432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u="sng" dirty="0" smtClean="0">
                <a:latin typeface="Lato" charset="0"/>
                <a:ea typeface="Lato" charset="0"/>
                <a:cs typeface="Lato" charset="0"/>
              </a:rPr>
              <a:t>Before</a:t>
            </a:r>
            <a:endParaRPr lang="en-US" u="sng" dirty="0"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207" name="Rectangle 206"/>
          <p:cNvSpPr/>
          <p:nvPr/>
        </p:nvSpPr>
        <p:spPr>
          <a:xfrm>
            <a:off x="5143501" y="719331"/>
            <a:ext cx="35432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u="sng" dirty="0" smtClean="0">
                <a:latin typeface="Lato" charset="0"/>
                <a:ea typeface="Lato" charset="0"/>
                <a:cs typeface="Lato" charset="0"/>
              </a:rPr>
              <a:t>With Arrow</a:t>
            </a:r>
            <a:endParaRPr lang="en-US" u="sng" dirty="0"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208" name="Rectangle 207"/>
          <p:cNvSpPr/>
          <p:nvPr/>
        </p:nvSpPr>
        <p:spPr>
          <a:xfrm>
            <a:off x="235740" y="3246770"/>
            <a:ext cx="398621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1600" dirty="0" smtClean="0">
                <a:latin typeface="Calibri Light" charset="0"/>
                <a:ea typeface="Calibri Light" charset="0"/>
                <a:cs typeface="Calibri Light" charset="0"/>
              </a:rPr>
              <a:t>Each system has its own internal memory format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 smtClean="0">
                <a:latin typeface="Calibri Light" charset="0"/>
                <a:ea typeface="Calibri Light" charset="0"/>
                <a:cs typeface="Calibri Light" charset="0"/>
              </a:rPr>
              <a:t>70-80% CPU wasted on serialization and deserialization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 smtClean="0">
                <a:latin typeface="Calibri Light" charset="0"/>
                <a:ea typeface="Calibri Light" charset="0"/>
                <a:cs typeface="Calibri Light" charset="0"/>
              </a:rPr>
              <a:t>Functionality duplication and unnecessary conversions</a:t>
            </a:r>
            <a:endParaRPr lang="en-US" sz="160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09" name="Rectangle 208"/>
          <p:cNvSpPr/>
          <p:nvPr/>
        </p:nvSpPr>
        <p:spPr>
          <a:xfrm>
            <a:off x="4829177" y="3246770"/>
            <a:ext cx="392906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1600" dirty="0" smtClean="0">
                <a:latin typeface="Calibri Light" charset="0"/>
                <a:ea typeface="Calibri Light" charset="0"/>
                <a:cs typeface="Calibri Light" charset="0"/>
              </a:rPr>
              <a:t>All systems utilize the same memory format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 smtClean="0">
                <a:latin typeface="Calibri Light" charset="0"/>
                <a:ea typeface="Calibri Light" charset="0"/>
                <a:cs typeface="Calibri Light" charset="0"/>
              </a:rPr>
              <a:t>No overhead for cross-system communication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 smtClean="0">
                <a:latin typeface="Calibri Light" charset="0"/>
                <a:ea typeface="Calibri Light" charset="0"/>
                <a:cs typeface="Calibri Light" charset="0"/>
              </a:rPr>
              <a:t>Projects can share functionality (</a:t>
            </a:r>
            <a:r>
              <a:rPr lang="en-US" sz="1600" dirty="0" err="1" smtClean="0">
                <a:latin typeface="Calibri Light" charset="0"/>
                <a:ea typeface="Calibri Light" charset="0"/>
                <a:cs typeface="Calibri Light" charset="0"/>
              </a:rPr>
              <a:t>eg</a:t>
            </a:r>
            <a:r>
              <a:rPr lang="en-US" sz="1600" dirty="0">
                <a:latin typeface="Calibri Light" charset="0"/>
                <a:ea typeface="Calibri Light" charset="0"/>
                <a:cs typeface="Calibri Light" charset="0"/>
              </a:rPr>
              <a:t>:</a:t>
            </a:r>
            <a:r>
              <a:rPr lang="en-US" sz="1600" dirty="0" smtClean="0">
                <a:latin typeface="Calibri Light" charset="0"/>
                <a:ea typeface="Calibri Light" charset="0"/>
                <a:cs typeface="Calibri Light" charset="0"/>
              </a:rPr>
              <a:t> Parquet-to-Arrow reader)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3500" y="1252201"/>
            <a:ext cx="3543300" cy="17716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199" y="1252201"/>
            <a:ext cx="3543299" cy="17716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126" y="2479039"/>
            <a:ext cx="492797" cy="49279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78317" y="2890946"/>
            <a:ext cx="514218" cy="37709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92317" y="2453332"/>
            <a:ext cx="492797" cy="49279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87508" y="2890946"/>
            <a:ext cx="514218" cy="37709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87508" y="1966572"/>
            <a:ext cx="342907" cy="34290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10"/>
          <a:srcRect l="65999" r="152"/>
          <a:stretch/>
        </p:blipFill>
        <p:spPr>
          <a:xfrm>
            <a:off x="3614765" y="2668102"/>
            <a:ext cx="469589" cy="35574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10"/>
          <a:srcRect l="65999" r="152"/>
          <a:stretch/>
        </p:blipFill>
        <p:spPr>
          <a:xfrm>
            <a:off x="8175323" y="2699563"/>
            <a:ext cx="469589" cy="35574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4417" y="3008081"/>
            <a:ext cx="1422294" cy="29426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7199" y="1229435"/>
            <a:ext cx="504448" cy="26832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43500" y="1183847"/>
            <a:ext cx="504448" cy="26832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739586" y="810971"/>
            <a:ext cx="591680" cy="418464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13119" y="833737"/>
            <a:ext cx="591680" cy="418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65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Benefits of Columnar representation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5054" y="870699"/>
            <a:ext cx="1369392" cy="24344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924" y="1424221"/>
            <a:ext cx="2362048" cy="1327432"/>
          </a:xfrm>
          <a:prstGeom prst="rect">
            <a:avLst/>
          </a:prstGeom>
        </p:spPr>
      </p:pic>
      <p:sp>
        <p:nvSpPr>
          <p:cNvPr id="5" name="Right Arrow 4"/>
          <p:cNvSpPr/>
          <p:nvPr/>
        </p:nvSpPr>
        <p:spPr>
          <a:xfrm>
            <a:off x="3404058" y="1312537"/>
            <a:ext cx="2408910" cy="1550801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496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476928"/>
          </a:xfrm>
        </p:spPr>
        <p:txBody>
          <a:bodyPr/>
          <a:lstStyle/>
          <a:p>
            <a:r>
              <a:rPr lang="en-US" smtClean="0"/>
              <a:t>Columnar </a:t>
            </a:r>
            <a:r>
              <a:rPr lang="en-US" dirty="0" smtClean="0"/>
              <a:t>layout</a:t>
            </a:r>
            <a:endParaRPr lang="en-US" dirty="0"/>
          </a:p>
        </p:txBody>
      </p:sp>
      <p:sp>
        <p:nvSpPr>
          <p:cNvPr id="9" name="Shape 87"/>
          <p:cNvSpPr/>
          <p:nvPr/>
        </p:nvSpPr>
        <p:spPr>
          <a:xfrm>
            <a:off x="753712" y="1404205"/>
            <a:ext cx="915315" cy="3570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defTabSz="287959">
              <a:defRPr sz="1800"/>
            </a:pPr>
            <a:r>
              <a:rPr sz="1160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Logical table</a:t>
            </a:r>
          </a:p>
          <a:p>
            <a:pPr defTabSz="287959">
              <a:defRPr sz="1800"/>
            </a:pPr>
            <a:r>
              <a:rPr sz="1160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representation</a:t>
            </a:r>
          </a:p>
        </p:txBody>
      </p:sp>
      <p:sp>
        <p:nvSpPr>
          <p:cNvPr id="10" name="Shape 88"/>
          <p:cNvSpPr/>
          <p:nvPr/>
        </p:nvSpPr>
        <p:spPr>
          <a:xfrm>
            <a:off x="2828729" y="1404205"/>
            <a:ext cx="714939" cy="1785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 defTabSz="546100">
              <a:defRPr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/>
            </a:pPr>
            <a:r>
              <a:rPr sz="1160"/>
              <a:t>Row layout</a:t>
            </a:r>
          </a:p>
        </p:txBody>
      </p:sp>
      <p:sp>
        <p:nvSpPr>
          <p:cNvPr id="11" name="Shape 89"/>
          <p:cNvSpPr/>
          <p:nvPr/>
        </p:nvSpPr>
        <p:spPr>
          <a:xfrm>
            <a:off x="2795688" y="2156860"/>
            <a:ext cx="920124" cy="1785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 defTabSz="546100">
              <a:defRPr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/>
            </a:pPr>
            <a:r>
              <a:rPr sz="1160"/>
              <a:t>Column layout</a:t>
            </a:r>
          </a:p>
        </p:txBody>
      </p:sp>
      <p:pic>
        <p:nvPicPr>
          <p:cNvPr id="14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15437" y="1869628"/>
            <a:ext cx="1040312" cy="1417724"/>
          </a:xfrm>
          <a:prstGeom prst="rect">
            <a:avLst/>
          </a:prstGeom>
          <a:ln w="12700">
            <a:miter lim="400000"/>
          </a:ln>
        </p:spPr>
      </p:pic>
      <p:pic>
        <p:nvPicPr>
          <p:cNvPr id="15" name="pasted-image.pd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618669" y="1650186"/>
            <a:ext cx="4612199" cy="35907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" name="pasted-image.pdf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618669" y="2398053"/>
            <a:ext cx="4612199" cy="957757"/>
          </a:xfrm>
          <a:prstGeom prst="rect">
            <a:avLst/>
          </a:prstGeom>
          <a:ln w="12700">
            <a:miter lim="400000"/>
          </a:ln>
        </p:spPr>
      </p:pic>
      <p:pic>
        <p:nvPicPr>
          <p:cNvPr id="13" name="droppedIm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839509" y="531698"/>
            <a:ext cx="1102121" cy="3250323"/>
          </a:xfrm>
          <a:prstGeom prst="rect">
            <a:avLst/>
          </a:prstGeom>
          <a:ln w="12700">
            <a:miter lim="400000"/>
          </a:ln>
        </p:spPr>
      </p:pic>
      <p:sp>
        <p:nvSpPr>
          <p:cNvPr id="17" name="Shape 82"/>
          <p:cNvSpPr/>
          <p:nvPr/>
        </p:nvSpPr>
        <p:spPr>
          <a:xfrm>
            <a:off x="7783598" y="3782022"/>
            <a:ext cx="1213945" cy="184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0" tIns="0" rIns="0" bIns="0" anchor="ctr">
            <a:spAutoFit/>
          </a:bodyPr>
          <a:lstStyle>
            <a:lvl1pPr>
              <a:defRPr sz="2000"/>
            </a:lvl1pPr>
          </a:lstStyle>
          <a:p>
            <a:pPr lvl="0">
              <a:defRPr sz="1800"/>
            </a:pP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@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</a:rPr>
              <a:t>EmrgencyKittens</a:t>
            </a:r>
            <a:endParaRPr 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323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 Disk and in Memory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87925"/>
            <a:ext cx="8437418" cy="3706698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Different trade offs</a:t>
            </a:r>
          </a:p>
          <a:p>
            <a:pPr lvl="1"/>
            <a:r>
              <a:rPr lang="en-US" dirty="0" smtClean="0"/>
              <a:t>On disk: Storage. </a:t>
            </a:r>
          </a:p>
          <a:p>
            <a:pPr lvl="2"/>
            <a:r>
              <a:rPr lang="en-US" dirty="0" smtClean="0"/>
              <a:t>Accessed by multiple queries.</a:t>
            </a:r>
          </a:p>
          <a:p>
            <a:pPr lvl="2"/>
            <a:r>
              <a:rPr lang="en-US" dirty="0" smtClean="0"/>
              <a:t>Priority to I/O reduction (but still needs good CPU throughput).</a:t>
            </a:r>
          </a:p>
          <a:p>
            <a:pPr lvl="2"/>
            <a:r>
              <a:rPr lang="en-US" dirty="0" smtClean="0"/>
              <a:t>Mostly Streaming access.</a:t>
            </a:r>
          </a:p>
          <a:p>
            <a:pPr lvl="1"/>
            <a:r>
              <a:rPr lang="en-US" dirty="0" smtClean="0"/>
              <a:t>In memory: Transient.</a:t>
            </a:r>
          </a:p>
          <a:p>
            <a:pPr lvl="2"/>
            <a:r>
              <a:rPr lang="en-US" dirty="0" smtClean="0"/>
              <a:t>Specific to one query execution.</a:t>
            </a:r>
          </a:p>
          <a:p>
            <a:pPr lvl="2"/>
            <a:r>
              <a:rPr lang="en-US" dirty="0" smtClean="0"/>
              <a:t>Priority to CPU throughput (but still needs good I/O).</a:t>
            </a:r>
          </a:p>
          <a:p>
            <a:pPr lvl="2"/>
            <a:r>
              <a:rPr lang="en-US" dirty="0" smtClean="0"/>
              <a:t>Streaming and Random access.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6209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Dremio Theme">
      <a:dk1>
        <a:sysClr val="windowText" lastClr="000000"/>
      </a:dk1>
      <a:lt1>
        <a:sysClr val="window" lastClr="FFFFFF"/>
      </a:lt1>
      <a:dk2>
        <a:srgbClr val="D16207"/>
      </a:dk2>
      <a:lt2>
        <a:srgbClr val="F0B31E"/>
      </a:lt2>
      <a:accent1>
        <a:srgbClr val="1C69CF"/>
      </a:accent1>
      <a:accent2>
        <a:srgbClr val="358BF3"/>
      </a:accent2>
      <a:accent3>
        <a:srgbClr val="7EC251"/>
      </a:accent3>
      <a:accent4>
        <a:srgbClr val="E1DC53"/>
      </a:accent4>
      <a:accent5>
        <a:srgbClr val="B54721"/>
      </a:accent5>
      <a:accent6>
        <a:srgbClr val="A16BB1"/>
      </a:accent6>
      <a:hlink>
        <a:srgbClr val="A40A06"/>
      </a:hlink>
      <a:folHlink>
        <a:srgbClr val="837F16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Version xmlns="http://schemas.microsoft.com/sharepoint/v3/fields" xsi:nil="true"/>
    <_Status xmlns="http://schemas.microsoft.com/sharepoint/v3/fields">Not Started</_Status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DE64AEEDD9B7A4D93545ACBE97D4615" ma:contentTypeVersion="2" ma:contentTypeDescription="Create a new document." ma:contentTypeScope="" ma:versionID="f49002b78e3a4a71b814eef46a983816">
  <xsd:schema xmlns:xsd="http://www.w3.org/2001/XMLSchema" xmlns:xs="http://www.w3.org/2001/XMLSchema" xmlns:p="http://schemas.microsoft.com/office/2006/metadata/properties" xmlns:ns2="http://schemas.microsoft.com/sharepoint/v3/fields" targetNamespace="http://schemas.microsoft.com/office/2006/metadata/properties" ma:root="true" ma:fieldsID="38f6db2dd0d9a0cf6a8dc37be32b365b" ns2:_="">
    <xsd:import namespace="http://schemas.microsoft.com/sharepoint/v3/fields"/>
    <xsd:element name="properties">
      <xsd:complexType>
        <xsd:sequence>
          <xsd:element name="documentManagement">
            <xsd:complexType>
              <xsd:all>
                <xsd:element ref="ns2:_Status" minOccurs="0"/>
                <xsd:element ref="ns2:_Vers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Status" ma:index="8" nillable="true" ma:displayName="Status" ma:default="Not Started" ma:internalName="_Status">
      <xsd:simpleType>
        <xsd:union memberTypes="dms:Text">
          <xsd:simpleType>
            <xsd:restriction base="dms:Choice">
              <xsd:enumeration value="Not Started"/>
              <xsd:enumeration value="Draft"/>
              <xsd:enumeration value="Reviewed"/>
              <xsd:enumeration value="Scheduled"/>
              <xsd:enumeration value="Published"/>
              <xsd:enumeration value="Final"/>
              <xsd:enumeration value="Expired"/>
            </xsd:restriction>
          </xsd:simpleType>
        </xsd:union>
      </xsd:simpleType>
    </xsd:element>
    <xsd:element name="_Version" ma:index="9" nillable="true" ma:displayName="Version" ma:internalName="_Version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 ma:displayName="Status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B6F2769-7194-4217-93D3-3AF3A4742282}">
  <ds:schemaRefs>
    <ds:schemaRef ds:uri="http://schemas.microsoft.com/office/2006/metadata/properties"/>
    <ds:schemaRef ds:uri="http://schemas.microsoft.com/office/infopath/2007/PartnerControls"/>
    <ds:schemaRef ds:uri="http://schemas.microsoft.com/sharepoint/v3/fields"/>
  </ds:schemaRefs>
</ds:datastoreItem>
</file>

<file path=customXml/itemProps2.xml><?xml version="1.0" encoding="utf-8"?>
<ds:datastoreItem xmlns:ds="http://schemas.openxmlformats.org/officeDocument/2006/customXml" ds:itemID="{E4214858-785C-42F7-BE66-6D0E79395FC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/field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7D2A1B0-FF3E-4009-940D-AED0EB70AA2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FNEMasterTemplateForThemePreview.pptx</Template>
  <TotalTime>92710</TotalTime>
  <Words>763</Words>
  <Application>Microsoft Macintosh PowerPoint</Application>
  <PresentationFormat>On-screen Show (16:9)</PresentationFormat>
  <Paragraphs>239</Paragraphs>
  <Slides>45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6" baseType="lpstr">
      <vt:lpstr>Arial</vt:lpstr>
      <vt:lpstr>Calibri</vt:lpstr>
      <vt:lpstr>Calibri Light</vt:lpstr>
      <vt:lpstr>Calibri Light</vt:lpstr>
      <vt:lpstr>Consolas</vt:lpstr>
      <vt:lpstr>Helvetica Neue Light</vt:lpstr>
      <vt:lpstr>HelveticaNeue-Light</vt:lpstr>
      <vt:lpstr>Lato</vt:lpstr>
      <vt:lpstr>Lato Regular</vt:lpstr>
      <vt:lpstr>Tahoma</vt:lpstr>
      <vt:lpstr>Office Theme</vt:lpstr>
      <vt:lpstr>PowerPoint Presentation</vt:lpstr>
      <vt:lpstr>PowerPoint Presentation</vt:lpstr>
      <vt:lpstr>Agenda</vt:lpstr>
      <vt:lpstr>Community Driven Standard</vt:lpstr>
      <vt:lpstr>An open source standard</vt:lpstr>
      <vt:lpstr>Interoperability and Ecosystem</vt:lpstr>
      <vt:lpstr>Benefits of Columnar representation</vt:lpstr>
      <vt:lpstr>Columnar layout</vt:lpstr>
      <vt:lpstr>On Disk and in Memory</vt:lpstr>
      <vt:lpstr>Parquet on disk columnar format</vt:lpstr>
      <vt:lpstr>Parquet on disk columnar format</vt:lpstr>
      <vt:lpstr>Parquet nested representation</vt:lpstr>
      <vt:lpstr>Access only the data you need</vt:lpstr>
      <vt:lpstr>Parquet file layout</vt:lpstr>
      <vt:lpstr>Arrow in memory columnar format</vt:lpstr>
      <vt:lpstr>Arrow goals</vt:lpstr>
      <vt:lpstr>Arrow in memory columnar format</vt:lpstr>
      <vt:lpstr>CPU pipeline</vt:lpstr>
      <vt:lpstr>Columnar data</vt:lpstr>
      <vt:lpstr>Record Batch Construction</vt:lpstr>
      <vt:lpstr>Vertical integration: Parquet to Arrow</vt:lpstr>
      <vt:lpstr>Representation comparison for flat schema</vt:lpstr>
      <vt:lpstr>Naïve conversion</vt:lpstr>
      <vt:lpstr>Naïve conversion</vt:lpstr>
      <vt:lpstr>Peeling away abstraction layers Vectorized read</vt:lpstr>
      <vt:lpstr>Bit packing case</vt:lpstr>
      <vt:lpstr>Bit packing case</vt:lpstr>
      <vt:lpstr>Run length encoding case</vt:lpstr>
      <vt:lpstr>Run length encoding case</vt:lpstr>
      <vt:lpstr>Run length encoding case</vt:lpstr>
      <vt:lpstr>Predicate push down</vt:lpstr>
      <vt:lpstr>Example: filter and projection </vt:lpstr>
      <vt:lpstr>Naive filter and projection implementation</vt:lpstr>
      <vt:lpstr>Peeling away abstractions</vt:lpstr>
      <vt:lpstr>Arrow based communication</vt:lpstr>
      <vt:lpstr>Universal high performance UDFs</vt:lpstr>
      <vt:lpstr>Arrow RPC/REST API</vt:lpstr>
      <vt:lpstr>RPC: arrow based storage interchange</vt:lpstr>
      <vt:lpstr>RPC: arrow based cache</vt:lpstr>
      <vt:lpstr>RPC: Single system execution</vt:lpstr>
      <vt:lpstr>Results</vt:lpstr>
      <vt:lpstr>Language Bindings</vt:lpstr>
      <vt:lpstr>Arrow Releases</vt:lpstr>
      <vt:lpstr>Current activity:</vt:lpstr>
      <vt:lpstr>Get Involved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FileNewTemplate</dc:title>
  <dc:creator>Diana</dc:creator>
  <cp:lastModifiedBy>Julien Le Dem</cp:lastModifiedBy>
  <cp:revision>1403</cp:revision>
  <cp:lastPrinted>2016-06-02T15:48:51Z</cp:lastPrinted>
  <dcterms:created xsi:type="dcterms:W3CDTF">2010-04-12T23:12:02Z</dcterms:created>
  <dcterms:modified xsi:type="dcterms:W3CDTF">2017-06-15T17:51:13Z</dcterms:modified>
  <cp:contentStatus>Draft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0x0101000DE64AEEDD9B7A4D93545ACBE97D4615</vt:lpwstr>
  </property>
</Properties>
</file>